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2" r:id="rId1"/>
  </p:sldMasterIdLst>
  <p:handoutMasterIdLst>
    <p:handoutMasterId r:id="rId21"/>
  </p:handoutMasterIdLst>
  <p:sldIdLst>
    <p:sldId id="258" r:id="rId2"/>
    <p:sldId id="259" r:id="rId3"/>
    <p:sldId id="260" r:id="rId4"/>
    <p:sldId id="311" r:id="rId5"/>
    <p:sldId id="269" r:id="rId6"/>
    <p:sldId id="309" r:id="rId7"/>
    <p:sldId id="310" r:id="rId8"/>
    <p:sldId id="265" r:id="rId9"/>
    <p:sldId id="273" r:id="rId10"/>
    <p:sldId id="312" r:id="rId11"/>
    <p:sldId id="313" r:id="rId12"/>
    <p:sldId id="314" r:id="rId13"/>
    <p:sldId id="315" r:id="rId14"/>
    <p:sldId id="316" r:id="rId15"/>
    <p:sldId id="317" r:id="rId16"/>
    <p:sldId id="318" r:id="rId17"/>
    <p:sldId id="307" r:id="rId18"/>
    <p:sldId id="308" r:id="rId19"/>
    <p:sldId id="297"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C0B7"/>
    <a:srgbClr val="39827E"/>
    <a:srgbClr val="EC7345"/>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28" autoAdjust="0"/>
    <p:restoredTop sz="94434" autoAdjust="0"/>
  </p:normalViewPr>
  <p:slideViewPr>
    <p:cSldViewPr snapToGrid="0">
      <p:cViewPr>
        <p:scale>
          <a:sx n="66" d="100"/>
          <a:sy n="66" d="100"/>
        </p:scale>
        <p:origin x="1650" y="1134"/>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57" d="100"/>
          <a:sy n="57" d="100"/>
        </p:scale>
        <p:origin x="2808" y="4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1CF02C9-C16A-4CCF-9E2B-7482F4A7A84B}" type="datetimeFigureOut">
              <a:rPr lang="id-ID" smtClean="0"/>
              <a:t>09/11/2020</a:t>
            </a:fld>
            <a:endParaRPr lang="id-ID"/>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52CB9A-FB62-4674-BB91-913ECB71BB4E}" type="slidenum">
              <a:rPr lang="id-ID" smtClean="0"/>
              <a:t>‹#›</a:t>
            </a:fld>
            <a:endParaRPr lang="id-ID"/>
          </a:p>
        </p:txBody>
      </p:sp>
    </p:spTree>
    <p:extLst>
      <p:ext uri="{BB962C8B-B14F-4D97-AF65-F5344CB8AC3E}">
        <p14:creationId xmlns:p14="http://schemas.microsoft.com/office/powerpoint/2010/main" val="348621656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A8F4CE0-8FD1-4EB0-BBC4-8A806DAF7A32}" type="datetimeFigureOut">
              <a:rPr lang="id-ID" smtClean="0"/>
              <a:t>09/11/2020</a:t>
            </a:fld>
            <a:endParaRPr lang="id-ID"/>
          </a:p>
        </p:txBody>
      </p:sp>
      <p:sp>
        <p:nvSpPr>
          <p:cNvPr id="5" name="Footer Placeholder 4"/>
          <p:cNvSpPr>
            <a:spLocks noGrp="1"/>
          </p:cNvSpPr>
          <p:nvPr>
            <p:ph type="ftr" sz="quarter" idx="11"/>
          </p:nvPr>
        </p:nvSpPr>
        <p:spPr>
          <a:xfrm>
            <a:off x="2416500" y="329307"/>
            <a:ext cx="4973915" cy="309201"/>
          </a:xfrm>
        </p:spPr>
        <p:txBody>
          <a:bodyPr/>
          <a:lstStyle/>
          <a:p>
            <a:endParaRPr lang="id-ID"/>
          </a:p>
        </p:txBody>
      </p:sp>
      <p:sp>
        <p:nvSpPr>
          <p:cNvPr id="6" name="Slide Number Placeholder 5"/>
          <p:cNvSpPr>
            <a:spLocks noGrp="1"/>
          </p:cNvSpPr>
          <p:nvPr>
            <p:ph type="sldNum" sz="quarter" idx="12"/>
          </p:nvPr>
        </p:nvSpPr>
        <p:spPr>
          <a:xfrm>
            <a:off x="1437664" y="798973"/>
            <a:ext cx="811019" cy="503578"/>
          </a:xfrm>
        </p:spPr>
        <p:txBody>
          <a:bodyPr/>
          <a:lstStyle/>
          <a:p>
            <a:fld id="{1156D5FB-ADC2-4F3F-B67E-F9F54946D94F}" type="slidenum">
              <a:rPr lang="id-ID" smtClean="0"/>
              <a:t>‹#›</a:t>
            </a:fld>
            <a:endParaRPr lang="id-ID"/>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35531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8F4CE0-8FD1-4EB0-BBC4-8A806DAF7A32}" type="datetimeFigureOut">
              <a:rPr lang="id-ID" smtClean="0"/>
              <a:t>09/11/2020</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1156D5FB-ADC2-4F3F-B67E-F9F54946D94F}" type="slidenum">
              <a:rPr lang="id-ID" smtClean="0"/>
              <a:t>‹#›</a:t>
            </a:fld>
            <a:endParaRPr lang="id-ID"/>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74457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8F4CE0-8FD1-4EB0-BBC4-8A806DAF7A32}" type="datetimeFigureOut">
              <a:rPr lang="id-ID" smtClean="0"/>
              <a:t>09/11/2020</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1156D5FB-ADC2-4F3F-B67E-F9F54946D94F}" type="slidenum">
              <a:rPr lang="id-ID" smtClean="0"/>
              <a:t>‹#›</a:t>
            </a:fld>
            <a:endParaRPr lang="id-ID"/>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00580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06438" y="1458913"/>
            <a:ext cx="3546475" cy="4706938"/>
          </a:xfrm>
          <a:custGeom>
            <a:avLst/>
            <a:gdLst>
              <a:gd name="connsiteX0" fmla="*/ 0 w 3546475"/>
              <a:gd name="connsiteY0" fmla="*/ 0 h 4706938"/>
              <a:gd name="connsiteX1" fmla="*/ 3546475 w 3546475"/>
              <a:gd name="connsiteY1" fmla="*/ 0 h 4706938"/>
              <a:gd name="connsiteX2" fmla="*/ 3546475 w 3546475"/>
              <a:gd name="connsiteY2" fmla="*/ 4706938 h 4706938"/>
              <a:gd name="connsiteX3" fmla="*/ 0 w 3546475"/>
              <a:gd name="connsiteY3" fmla="*/ 4706938 h 4706938"/>
            </a:gdLst>
            <a:ahLst/>
            <a:cxnLst>
              <a:cxn ang="0">
                <a:pos x="connsiteX0" y="connsiteY0"/>
              </a:cxn>
              <a:cxn ang="0">
                <a:pos x="connsiteX1" y="connsiteY1"/>
              </a:cxn>
              <a:cxn ang="0">
                <a:pos x="connsiteX2" y="connsiteY2"/>
              </a:cxn>
              <a:cxn ang="0">
                <a:pos x="connsiteX3" y="connsiteY3"/>
              </a:cxn>
            </a:cxnLst>
            <a:rect l="l" t="t" r="r" b="b"/>
            <a:pathLst>
              <a:path w="3546475" h="4706938">
                <a:moveTo>
                  <a:pt x="0" y="0"/>
                </a:moveTo>
                <a:lnTo>
                  <a:pt x="3546475" y="0"/>
                </a:lnTo>
                <a:lnTo>
                  <a:pt x="3546475" y="4706938"/>
                </a:lnTo>
                <a:lnTo>
                  <a:pt x="0" y="4706938"/>
                </a:lnTo>
                <a:close/>
              </a:path>
            </a:pathLst>
          </a:custGeom>
        </p:spPr>
        <p:txBody>
          <a:bodyPr wrap="square">
            <a:noAutofit/>
          </a:bodyPr>
          <a:lstStyle/>
          <a:p>
            <a:endParaRPr lang="id-ID"/>
          </a:p>
        </p:txBody>
      </p:sp>
      <p:sp>
        <p:nvSpPr>
          <p:cNvPr id="13" name="Picture Placeholder 12"/>
          <p:cNvSpPr>
            <a:spLocks noGrp="1"/>
          </p:cNvSpPr>
          <p:nvPr>
            <p:ph type="pic" sz="quarter" idx="11"/>
          </p:nvPr>
        </p:nvSpPr>
        <p:spPr>
          <a:xfrm>
            <a:off x="10101943" y="522289"/>
            <a:ext cx="2090057" cy="4006169"/>
          </a:xfrm>
          <a:custGeom>
            <a:avLst/>
            <a:gdLst>
              <a:gd name="connsiteX0" fmla="*/ 0 w 2090057"/>
              <a:gd name="connsiteY0" fmla="*/ 0 h 4006169"/>
              <a:gd name="connsiteX1" fmla="*/ 2090057 w 2090057"/>
              <a:gd name="connsiteY1" fmla="*/ 0 h 4006169"/>
              <a:gd name="connsiteX2" fmla="*/ 2090057 w 2090057"/>
              <a:gd name="connsiteY2" fmla="*/ 4006169 h 4006169"/>
              <a:gd name="connsiteX3" fmla="*/ 0 w 2090057"/>
              <a:gd name="connsiteY3" fmla="*/ 4006169 h 4006169"/>
            </a:gdLst>
            <a:ahLst/>
            <a:cxnLst>
              <a:cxn ang="0">
                <a:pos x="connsiteX0" y="connsiteY0"/>
              </a:cxn>
              <a:cxn ang="0">
                <a:pos x="connsiteX1" y="connsiteY1"/>
              </a:cxn>
              <a:cxn ang="0">
                <a:pos x="connsiteX2" y="connsiteY2"/>
              </a:cxn>
              <a:cxn ang="0">
                <a:pos x="connsiteX3" y="connsiteY3"/>
              </a:cxn>
            </a:cxnLst>
            <a:rect l="l" t="t" r="r" b="b"/>
            <a:pathLst>
              <a:path w="2090057" h="4006169">
                <a:moveTo>
                  <a:pt x="0" y="0"/>
                </a:moveTo>
                <a:lnTo>
                  <a:pt x="2090057" y="0"/>
                </a:lnTo>
                <a:lnTo>
                  <a:pt x="2090057" y="4006169"/>
                </a:lnTo>
                <a:lnTo>
                  <a:pt x="0" y="4006169"/>
                </a:lnTo>
                <a:close/>
              </a:path>
            </a:pathLst>
          </a:custGeom>
        </p:spPr>
        <p:txBody>
          <a:bodyPr wrap="square">
            <a:noAutofit/>
          </a:bodyPr>
          <a:lstStyle/>
          <a:p>
            <a:endParaRPr lang="id-ID"/>
          </a:p>
        </p:txBody>
      </p:sp>
    </p:spTree>
    <p:extLst>
      <p:ext uri="{BB962C8B-B14F-4D97-AF65-F5344CB8AC3E}">
        <p14:creationId xmlns:p14="http://schemas.microsoft.com/office/powerpoint/2010/main" val="559101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22515" y="2293257"/>
            <a:ext cx="2815771" cy="4122058"/>
          </a:xfrm>
          <a:custGeom>
            <a:avLst/>
            <a:gdLst>
              <a:gd name="connsiteX0" fmla="*/ 0 w 2815771"/>
              <a:gd name="connsiteY0" fmla="*/ 0 h 4122058"/>
              <a:gd name="connsiteX1" fmla="*/ 2815771 w 2815771"/>
              <a:gd name="connsiteY1" fmla="*/ 0 h 4122058"/>
              <a:gd name="connsiteX2" fmla="*/ 2815771 w 2815771"/>
              <a:gd name="connsiteY2" fmla="*/ 4122058 h 4122058"/>
              <a:gd name="connsiteX3" fmla="*/ 0 w 2815771"/>
              <a:gd name="connsiteY3" fmla="*/ 4122058 h 4122058"/>
            </a:gdLst>
            <a:ahLst/>
            <a:cxnLst>
              <a:cxn ang="0">
                <a:pos x="connsiteX0" y="connsiteY0"/>
              </a:cxn>
              <a:cxn ang="0">
                <a:pos x="connsiteX1" y="connsiteY1"/>
              </a:cxn>
              <a:cxn ang="0">
                <a:pos x="connsiteX2" y="connsiteY2"/>
              </a:cxn>
              <a:cxn ang="0">
                <a:pos x="connsiteX3" y="connsiteY3"/>
              </a:cxn>
            </a:cxnLst>
            <a:rect l="l" t="t" r="r" b="b"/>
            <a:pathLst>
              <a:path w="2815771" h="4122058">
                <a:moveTo>
                  <a:pt x="0" y="0"/>
                </a:moveTo>
                <a:lnTo>
                  <a:pt x="2815771" y="0"/>
                </a:lnTo>
                <a:lnTo>
                  <a:pt x="2815771" y="4122058"/>
                </a:lnTo>
                <a:lnTo>
                  <a:pt x="0" y="4122058"/>
                </a:lnTo>
                <a:close/>
              </a:path>
            </a:pathLst>
          </a:custGeom>
        </p:spPr>
        <p:txBody>
          <a:bodyPr wrap="square">
            <a:noAutofit/>
          </a:bodyPr>
          <a:lstStyle/>
          <a:p>
            <a:endParaRPr lang="id-ID"/>
          </a:p>
        </p:txBody>
      </p:sp>
      <p:sp>
        <p:nvSpPr>
          <p:cNvPr id="12" name="Picture Placeholder 11"/>
          <p:cNvSpPr>
            <a:spLocks noGrp="1"/>
          </p:cNvSpPr>
          <p:nvPr>
            <p:ph type="pic" sz="quarter" idx="11"/>
          </p:nvPr>
        </p:nvSpPr>
        <p:spPr>
          <a:xfrm>
            <a:off x="2554515" y="449942"/>
            <a:ext cx="2815771" cy="4122058"/>
          </a:xfrm>
          <a:custGeom>
            <a:avLst/>
            <a:gdLst>
              <a:gd name="connsiteX0" fmla="*/ 0 w 2815771"/>
              <a:gd name="connsiteY0" fmla="*/ 0 h 4122058"/>
              <a:gd name="connsiteX1" fmla="*/ 2815771 w 2815771"/>
              <a:gd name="connsiteY1" fmla="*/ 0 h 4122058"/>
              <a:gd name="connsiteX2" fmla="*/ 2815771 w 2815771"/>
              <a:gd name="connsiteY2" fmla="*/ 4122058 h 4122058"/>
              <a:gd name="connsiteX3" fmla="*/ 0 w 2815771"/>
              <a:gd name="connsiteY3" fmla="*/ 4122058 h 4122058"/>
            </a:gdLst>
            <a:ahLst/>
            <a:cxnLst>
              <a:cxn ang="0">
                <a:pos x="connsiteX0" y="connsiteY0"/>
              </a:cxn>
              <a:cxn ang="0">
                <a:pos x="connsiteX1" y="connsiteY1"/>
              </a:cxn>
              <a:cxn ang="0">
                <a:pos x="connsiteX2" y="connsiteY2"/>
              </a:cxn>
              <a:cxn ang="0">
                <a:pos x="connsiteX3" y="connsiteY3"/>
              </a:cxn>
            </a:cxnLst>
            <a:rect l="l" t="t" r="r" b="b"/>
            <a:pathLst>
              <a:path w="2815771" h="4122058">
                <a:moveTo>
                  <a:pt x="0" y="0"/>
                </a:moveTo>
                <a:lnTo>
                  <a:pt x="2815771" y="0"/>
                </a:lnTo>
                <a:lnTo>
                  <a:pt x="2815771" y="4122058"/>
                </a:lnTo>
                <a:lnTo>
                  <a:pt x="0" y="4122058"/>
                </a:lnTo>
                <a:close/>
              </a:path>
            </a:pathLst>
          </a:custGeom>
        </p:spPr>
        <p:txBody>
          <a:bodyPr wrap="square">
            <a:noAutofit/>
          </a:bodyPr>
          <a:lstStyle/>
          <a:p>
            <a:endParaRPr lang="id-ID"/>
          </a:p>
        </p:txBody>
      </p:sp>
    </p:spTree>
    <p:extLst>
      <p:ext uri="{BB962C8B-B14F-4D97-AF65-F5344CB8AC3E}">
        <p14:creationId xmlns:p14="http://schemas.microsoft.com/office/powerpoint/2010/main" val="2507699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965371" y="928913"/>
            <a:ext cx="6226629" cy="4949372"/>
          </a:xfrm>
          <a:custGeom>
            <a:avLst/>
            <a:gdLst>
              <a:gd name="connsiteX0" fmla="*/ 0 w 6226629"/>
              <a:gd name="connsiteY0" fmla="*/ 0 h 4949372"/>
              <a:gd name="connsiteX1" fmla="*/ 6226629 w 6226629"/>
              <a:gd name="connsiteY1" fmla="*/ 0 h 4949372"/>
              <a:gd name="connsiteX2" fmla="*/ 6226629 w 6226629"/>
              <a:gd name="connsiteY2" fmla="*/ 4949372 h 4949372"/>
              <a:gd name="connsiteX3" fmla="*/ 0 w 6226629"/>
              <a:gd name="connsiteY3" fmla="*/ 4949372 h 4949372"/>
            </a:gdLst>
            <a:ahLst/>
            <a:cxnLst>
              <a:cxn ang="0">
                <a:pos x="connsiteX0" y="connsiteY0"/>
              </a:cxn>
              <a:cxn ang="0">
                <a:pos x="connsiteX1" y="connsiteY1"/>
              </a:cxn>
              <a:cxn ang="0">
                <a:pos x="connsiteX2" y="connsiteY2"/>
              </a:cxn>
              <a:cxn ang="0">
                <a:pos x="connsiteX3" y="connsiteY3"/>
              </a:cxn>
            </a:cxnLst>
            <a:rect l="l" t="t" r="r" b="b"/>
            <a:pathLst>
              <a:path w="6226629" h="4949372">
                <a:moveTo>
                  <a:pt x="0" y="0"/>
                </a:moveTo>
                <a:lnTo>
                  <a:pt x="6226629" y="0"/>
                </a:lnTo>
                <a:lnTo>
                  <a:pt x="6226629" y="4949372"/>
                </a:lnTo>
                <a:lnTo>
                  <a:pt x="0" y="4949372"/>
                </a:lnTo>
                <a:close/>
              </a:path>
            </a:pathLst>
          </a:custGeom>
        </p:spPr>
        <p:txBody>
          <a:bodyPr wrap="square">
            <a:noAutofit/>
          </a:bodyPr>
          <a:lstStyle/>
          <a:p>
            <a:endParaRPr lang="id-ID"/>
          </a:p>
        </p:txBody>
      </p:sp>
    </p:spTree>
    <p:extLst>
      <p:ext uri="{BB962C8B-B14F-4D97-AF65-F5344CB8AC3E}">
        <p14:creationId xmlns:p14="http://schemas.microsoft.com/office/powerpoint/2010/main" val="2380577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533400"/>
            <a:ext cx="6553200" cy="2647950"/>
          </a:xfrm>
          <a:custGeom>
            <a:avLst/>
            <a:gdLst>
              <a:gd name="connsiteX0" fmla="*/ 0 w 6553200"/>
              <a:gd name="connsiteY0" fmla="*/ 0 h 2647950"/>
              <a:gd name="connsiteX1" fmla="*/ 6553200 w 6553200"/>
              <a:gd name="connsiteY1" fmla="*/ 0 h 2647950"/>
              <a:gd name="connsiteX2" fmla="*/ 6553200 w 6553200"/>
              <a:gd name="connsiteY2" fmla="*/ 2647950 h 2647950"/>
              <a:gd name="connsiteX3" fmla="*/ 0 w 6553200"/>
              <a:gd name="connsiteY3" fmla="*/ 2647950 h 2647950"/>
            </a:gdLst>
            <a:ahLst/>
            <a:cxnLst>
              <a:cxn ang="0">
                <a:pos x="connsiteX0" y="connsiteY0"/>
              </a:cxn>
              <a:cxn ang="0">
                <a:pos x="connsiteX1" y="connsiteY1"/>
              </a:cxn>
              <a:cxn ang="0">
                <a:pos x="connsiteX2" y="connsiteY2"/>
              </a:cxn>
              <a:cxn ang="0">
                <a:pos x="connsiteX3" y="connsiteY3"/>
              </a:cxn>
            </a:cxnLst>
            <a:rect l="l" t="t" r="r" b="b"/>
            <a:pathLst>
              <a:path w="6553200" h="2647950">
                <a:moveTo>
                  <a:pt x="0" y="0"/>
                </a:moveTo>
                <a:lnTo>
                  <a:pt x="6553200" y="0"/>
                </a:lnTo>
                <a:lnTo>
                  <a:pt x="6553200" y="2647950"/>
                </a:lnTo>
                <a:lnTo>
                  <a:pt x="0" y="2647950"/>
                </a:lnTo>
                <a:close/>
              </a:path>
            </a:pathLst>
          </a:custGeom>
        </p:spPr>
        <p:txBody>
          <a:bodyPr wrap="square">
            <a:noAutofit/>
          </a:bodyPr>
          <a:lstStyle/>
          <a:p>
            <a:endParaRPr lang="id-ID"/>
          </a:p>
        </p:txBody>
      </p:sp>
      <p:sp>
        <p:nvSpPr>
          <p:cNvPr id="12" name="Picture Placeholder 11"/>
          <p:cNvSpPr>
            <a:spLocks noGrp="1"/>
          </p:cNvSpPr>
          <p:nvPr>
            <p:ph type="pic" sz="quarter" idx="11"/>
          </p:nvPr>
        </p:nvSpPr>
        <p:spPr>
          <a:xfrm>
            <a:off x="9677400" y="533400"/>
            <a:ext cx="2514600" cy="2647950"/>
          </a:xfrm>
          <a:custGeom>
            <a:avLst/>
            <a:gdLst>
              <a:gd name="connsiteX0" fmla="*/ 0 w 6553200"/>
              <a:gd name="connsiteY0" fmla="*/ 0 h 2647950"/>
              <a:gd name="connsiteX1" fmla="*/ 6553200 w 6553200"/>
              <a:gd name="connsiteY1" fmla="*/ 0 h 2647950"/>
              <a:gd name="connsiteX2" fmla="*/ 6553200 w 6553200"/>
              <a:gd name="connsiteY2" fmla="*/ 2647950 h 2647950"/>
              <a:gd name="connsiteX3" fmla="*/ 0 w 6553200"/>
              <a:gd name="connsiteY3" fmla="*/ 2647950 h 2647950"/>
            </a:gdLst>
            <a:ahLst/>
            <a:cxnLst>
              <a:cxn ang="0">
                <a:pos x="connsiteX0" y="connsiteY0"/>
              </a:cxn>
              <a:cxn ang="0">
                <a:pos x="connsiteX1" y="connsiteY1"/>
              </a:cxn>
              <a:cxn ang="0">
                <a:pos x="connsiteX2" y="connsiteY2"/>
              </a:cxn>
              <a:cxn ang="0">
                <a:pos x="connsiteX3" y="connsiteY3"/>
              </a:cxn>
            </a:cxnLst>
            <a:rect l="l" t="t" r="r" b="b"/>
            <a:pathLst>
              <a:path w="6553200" h="2647950">
                <a:moveTo>
                  <a:pt x="0" y="0"/>
                </a:moveTo>
                <a:lnTo>
                  <a:pt x="6553200" y="0"/>
                </a:lnTo>
                <a:lnTo>
                  <a:pt x="6553200" y="2647950"/>
                </a:lnTo>
                <a:lnTo>
                  <a:pt x="0" y="2647950"/>
                </a:lnTo>
                <a:close/>
              </a:path>
            </a:pathLst>
          </a:custGeom>
        </p:spPr>
        <p:txBody>
          <a:bodyPr wrap="square">
            <a:noAutofit/>
          </a:bodyPr>
          <a:lstStyle/>
          <a:p>
            <a:endParaRPr lang="id-ID"/>
          </a:p>
        </p:txBody>
      </p:sp>
    </p:spTree>
    <p:extLst>
      <p:ext uri="{BB962C8B-B14F-4D97-AF65-F5344CB8AC3E}">
        <p14:creationId xmlns:p14="http://schemas.microsoft.com/office/powerpoint/2010/main" val="1297143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3409950" y="495300"/>
            <a:ext cx="4267200" cy="3048000"/>
          </a:xfrm>
          <a:custGeom>
            <a:avLst/>
            <a:gdLst>
              <a:gd name="connsiteX0" fmla="*/ 0 w 4267200"/>
              <a:gd name="connsiteY0" fmla="*/ 0 h 3048000"/>
              <a:gd name="connsiteX1" fmla="*/ 4267200 w 4267200"/>
              <a:gd name="connsiteY1" fmla="*/ 0 h 3048000"/>
              <a:gd name="connsiteX2" fmla="*/ 4267200 w 4267200"/>
              <a:gd name="connsiteY2" fmla="*/ 3048000 h 3048000"/>
              <a:gd name="connsiteX3" fmla="*/ 0 w 4267200"/>
              <a:gd name="connsiteY3" fmla="*/ 3048000 h 3048000"/>
            </a:gdLst>
            <a:ahLst/>
            <a:cxnLst>
              <a:cxn ang="0">
                <a:pos x="connsiteX0" y="connsiteY0"/>
              </a:cxn>
              <a:cxn ang="0">
                <a:pos x="connsiteX1" y="connsiteY1"/>
              </a:cxn>
              <a:cxn ang="0">
                <a:pos x="connsiteX2" y="connsiteY2"/>
              </a:cxn>
              <a:cxn ang="0">
                <a:pos x="connsiteX3" y="connsiteY3"/>
              </a:cxn>
            </a:cxnLst>
            <a:rect l="l" t="t" r="r" b="b"/>
            <a:pathLst>
              <a:path w="4267200" h="3048000">
                <a:moveTo>
                  <a:pt x="0" y="0"/>
                </a:moveTo>
                <a:lnTo>
                  <a:pt x="4267200" y="0"/>
                </a:lnTo>
                <a:lnTo>
                  <a:pt x="4267200" y="3048000"/>
                </a:lnTo>
                <a:lnTo>
                  <a:pt x="0" y="3048000"/>
                </a:lnTo>
                <a:close/>
              </a:path>
            </a:pathLst>
          </a:custGeom>
        </p:spPr>
        <p:txBody>
          <a:bodyPr wrap="square">
            <a:noAutofit/>
          </a:bodyPr>
          <a:lstStyle/>
          <a:p>
            <a:endParaRPr lang="id-ID"/>
          </a:p>
        </p:txBody>
      </p:sp>
      <p:sp>
        <p:nvSpPr>
          <p:cNvPr id="12" name="Picture Placeholder 11"/>
          <p:cNvSpPr>
            <a:spLocks noGrp="1"/>
          </p:cNvSpPr>
          <p:nvPr>
            <p:ph type="pic" sz="quarter" idx="11"/>
          </p:nvPr>
        </p:nvSpPr>
        <p:spPr>
          <a:xfrm>
            <a:off x="7924800" y="495300"/>
            <a:ext cx="4267200" cy="3048000"/>
          </a:xfrm>
          <a:custGeom>
            <a:avLst/>
            <a:gdLst>
              <a:gd name="connsiteX0" fmla="*/ 0 w 4267200"/>
              <a:gd name="connsiteY0" fmla="*/ 0 h 3048000"/>
              <a:gd name="connsiteX1" fmla="*/ 4267200 w 4267200"/>
              <a:gd name="connsiteY1" fmla="*/ 0 h 3048000"/>
              <a:gd name="connsiteX2" fmla="*/ 4267200 w 4267200"/>
              <a:gd name="connsiteY2" fmla="*/ 3048000 h 3048000"/>
              <a:gd name="connsiteX3" fmla="*/ 0 w 4267200"/>
              <a:gd name="connsiteY3" fmla="*/ 3048000 h 3048000"/>
            </a:gdLst>
            <a:ahLst/>
            <a:cxnLst>
              <a:cxn ang="0">
                <a:pos x="connsiteX0" y="connsiteY0"/>
              </a:cxn>
              <a:cxn ang="0">
                <a:pos x="connsiteX1" y="connsiteY1"/>
              </a:cxn>
              <a:cxn ang="0">
                <a:pos x="connsiteX2" y="connsiteY2"/>
              </a:cxn>
              <a:cxn ang="0">
                <a:pos x="connsiteX3" y="connsiteY3"/>
              </a:cxn>
            </a:cxnLst>
            <a:rect l="l" t="t" r="r" b="b"/>
            <a:pathLst>
              <a:path w="4267200" h="3048000">
                <a:moveTo>
                  <a:pt x="0" y="0"/>
                </a:moveTo>
                <a:lnTo>
                  <a:pt x="4267200" y="0"/>
                </a:lnTo>
                <a:lnTo>
                  <a:pt x="4267200" y="3048000"/>
                </a:lnTo>
                <a:lnTo>
                  <a:pt x="0" y="3048000"/>
                </a:lnTo>
                <a:close/>
              </a:path>
            </a:pathLst>
          </a:custGeom>
        </p:spPr>
        <p:txBody>
          <a:bodyPr wrap="square">
            <a:noAutofit/>
          </a:bodyPr>
          <a:lstStyle/>
          <a:p>
            <a:endParaRPr lang="id-ID"/>
          </a:p>
        </p:txBody>
      </p:sp>
    </p:spTree>
    <p:extLst>
      <p:ext uri="{BB962C8B-B14F-4D97-AF65-F5344CB8AC3E}">
        <p14:creationId xmlns:p14="http://schemas.microsoft.com/office/powerpoint/2010/main" val="28358041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552450" y="419100"/>
            <a:ext cx="7296150" cy="3295650"/>
          </a:xfrm>
          <a:custGeom>
            <a:avLst/>
            <a:gdLst>
              <a:gd name="connsiteX0" fmla="*/ 0 w 7296150"/>
              <a:gd name="connsiteY0" fmla="*/ 0 h 3295650"/>
              <a:gd name="connsiteX1" fmla="*/ 7296150 w 7296150"/>
              <a:gd name="connsiteY1" fmla="*/ 0 h 3295650"/>
              <a:gd name="connsiteX2" fmla="*/ 7296150 w 7296150"/>
              <a:gd name="connsiteY2" fmla="*/ 3295650 h 3295650"/>
              <a:gd name="connsiteX3" fmla="*/ 0 w 7296150"/>
              <a:gd name="connsiteY3" fmla="*/ 3295650 h 3295650"/>
            </a:gdLst>
            <a:ahLst/>
            <a:cxnLst>
              <a:cxn ang="0">
                <a:pos x="connsiteX0" y="connsiteY0"/>
              </a:cxn>
              <a:cxn ang="0">
                <a:pos x="connsiteX1" y="connsiteY1"/>
              </a:cxn>
              <a:cxn ang="0">
                <a:pos x="connsiteX2" y="connsiteY2"/>
              </a:cxn>
              <a:cxn ang="0">
                <a:pos x="connsiteX3" y="connsiteY3"/>
              </a:cxn>
            </a:cxnLst>
            <a:rect l="l" t="t" r="r" b="b"/>
            <a:pathLst>
              <a:path w="7296150" h="3295650">
                <a:moveTo>
                  <a:pt x="0" y="0"/>
                </a:moveTo>
                <a:lnTo>
                  <a:pt x="7296150" y="0"/>
                </a:lnTo>
                <a:lnTo>
                  <a:pt x="7296150" y="3295650"/>
                </a:lnTo>
                <a:lnTo>
                  <a:pt x="0" y="3295650"/>
                </a:lnTo>
                <a:close/>
              </a:path>
            </a:pathLst>
          </a:custGeom>
        </p:spPr>
        <p:txBody>
          <a:bodyPr wrap="square">
            <a:noAutofit/>
          </a:bodyPr>
          <a:lstStyle/>
          <a:p>
            <a:endParaRPr lang="id-ID"/>
          </a:p>
        </p:txBody>
      </p:sp>
      <p:sp>
        <p:nvSpPr>
          <p:cNvPr id="14" name="Picture Placeholder 13"/>
          <p:cNvSpPr>
            <a:spLocks noGrp="1"/>
          </p:cNvSpPr>
          <p:nvPr>
            <p:ph type="pic" sz="quarter" idx="11"/>
          </p:nvPr>
        </p:nvSpPr>
        <p:spPr>
          <a:xfrm>
            <a:off x="8115300" y="419100"/>
            <a:ext cx="3657600" cy="3295650"/>
          </a:xfrm>
          <a:custGeom>
            <a:avLst/>
            <a:gdLst>
              <a:gd name="connsiteX0" fmla="*/ 0 w 7296150"/>
              <a:gd name="connsiteY0" fmla="*/ 0 h 3295650"/>
              <a:gd name="connsiteX1" fmla="*/ 7296150 w 7296150"/>
              <a:gd name="connsiteY1" fmla="*/ 0 h 3295650"/>
              <a:gd name="connsiteX2" fmla="*/ 7296150 w 7296150"/>
              <a:gd name="connsiteY2" fmla="*/ 3295650 h 3295650"/>
              <a:gd name="connsiteX3" fmla="*/ 0 w 7296150"/>
              <a:gd name="connsiteY3" fmla="*/ 3295650 h 3295650"/>
            </a:gdLst>
            <a:ahLst/>
            <a:cxnLst>
              <a:cxn ang="0">
                <a:pos x="connsiteX0" y="connsiteY0"/>
              </a:cxn>
              <a:cxn ang="0">
                <a:pos x="connsiteX1" y="connsiteY1"/>
              </a:cxn>
              <a:cxn ang="0">
                <a:pos x="connsiteX2" y="connsiteY2"/>
              </a:cxn>
              <a:cxn ang="0">
                <a:pos x="connsiteX3" y="connsiteY3"/>
              </a:cxn>
            </a:cxnLst>
            <a:rect l="l" t="t" r="r" b="b"/>
            <a:pathLst>
              <a:path w="7296150" h="3295650">
                <a:moveTo>
                  <a:pt x="0" y="0"/>
                </a:moveTo>
                <a:lnTo>
                  <a:pt x="7296150" y="0"/>
                </a:lnTo>
                <a:lnTo>
                  <a:pt x="7296150" y="3295650"/>
                </a:lnTo>
                <a:lnTo>
                  <a:pt x="0" y="3295650"/>
                </a:lnTo>
                <a:close/>
              </a:path>
            </a:pathLst>
          </a:custGeom>
        </p:spPr>
        <p:txBody>
          <a:bodyPr wrap="square">
            <a:noAutofit/>
          </a:bodyPr>
          <a:lstStyle/>
          <a:p>
            <a:endParaRPr lang="id-ID"/>
          </a:p>
        </p:txBody>
      </p:sp>
      <p:sp>
        <p:nvSpPr>
          <p:cNvPr id="15" name="Picture Placeholder 14"/>
          <p:cNvSpPr>
            <a:spLocks noGrp="1"/>
          </p:cNvSpPr>
          <p:nvPr>
            <p:ph type="pic" sz="quarter" idx="12"/>
          </p:nvPr>
        </p:nvSpPr>
        <p:spPr>
          <a:xfrm>
            <a:off x="1162050" y="2547937"/>
            <a:ext cx="1943100" cy="2333625"/>
          </a:xfrm>
          <a:custGeom>
            <a:avLst/>
            <a:gdLst>
              <a:gd name="connsiteX0" fmla="*/ 0 w 7296150"/>
              <a:gd name="connsiteY0" fmla="*/ 0 h 3295650"/>
              <a:gd name="connsiteX1" fmla="*/ 7296150 w 7296150"/>
              <a:gd name="connsiteY1" fmla="*/ 0 h 3295650"/>
              <a:gd name="connsiteX2" fmla="*/ 7296150 w 7296150"/>
              <a:gd name="connsiteY2" fmla="*/ 3295650 h 3295650"/>
              <a:gd name="connsiteX3" fmla="*/ 0 w 7296150"/>
              <a:gd name="connsiteY3" fmla="*/ 3295650 h 3295650"/>
            </a:gdLst>
            <a:ahLst/>
            <a:cxnLst>
              <a:cxn ang="0">
                <a:pos x="connsiteX0" y="connsiteY0"/>
              </a:cxn>
              <a:cxn ang="0">
                <a:pos x="connsiteX1" y="connsiteY1"/>
              </a:cxn>
              <a:cxn ang="0">
                <a:pos x="connsiteX2" y="connsiteY2"/>
              </a:cxn>
              <a:cxn ang="0">
                <a:pos x="connsiteX3" y="connsiteY3"/>
              </a:cxn>
            </a:cxnLst>
            <a:rect l="l" t="t" r="r" b="b"/>
            <a:pathLst>
              <a:path w="7296150" h="3295650">
                <a:moveTo>
                  <a:pt x="0" y="0"/>
                </a:moveTo>
                <a:lnTo>
                  <a:pt x="7296150" y="0"/>
                </a:lnTo>
                <a:lnTo>
                  <a:pt x="7296150" y="3295650"/>
                </a:lnTo>
                <a:lnTo>
                  <a:pt x="0" y="3295650"/>
                </a:lnTo>
                <a:close/>
              </a:path>
            </a:pathLst>
          </a:custGeom>
        </p:spPr>
        <p:txBody>
          <a:bodyPr wrap="square">
            <a:noAutofit/>
          </a:bodyPr>
          <a:lstStyle/>
          <a:p>
            <a:endParaRPr lang="id-ID"/>
          </a:p>
        </p:txBody>
      </p:sp>
    </p:spTree>
    <p:extLst>
      <p:ext uri="{BB962C8B-B14F-4D97-AF65-F5344CB8AC3E}">
        <p14:creationId xmlns:p14="http://schemas.microsoft.com/office/powerpoint/2010/main" val="25318213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867650" y="1619250"/>
            <a:ext cx="3371850" cy="4400550"/>
          </a:xfrm>
          <a:custGeom>
            <a:avLst/>
            <a:gdLst>
              <a:gd name="connsiteX0" fmla="*/ 0 w 3371850"/>
              <a:gd name="connsiteY0" fmla="*/ 0 h 4400550"/>
              <a:gd name="connsiteX1" fmla="*/ 3371850 w 3371850"/>
              <a:gd name="connsiteY1" fmla="*/ 0 h 4400550"/>
              <a:gd name="connsiteX2" fmla="*/ 3371850 w 3371850"/>
              <a:gd name="connsiteY2" fmla="*/ 4400550 h 4400550"/>
              <a:gd name="connsiteX3" fmla="*/ 0 w 3371850"/>
              <a:gd name="connsiteY3" fmla="*/ 4400550 h 4400550"/>
            </a:gdLst>
            <a:ahLst/>
            <a:cxnLst>
              <a:cxn ang="0">
                <a:pos x="connsiteX0" y="connsiteY0"/>
              </a:cxn>
              <a:cxn ang="0">
                <a:pos x="connsiteX1" y="connsiteY1"/>
              </a:cxn>
              <a:cxn ang="0">
                <a:pos x="connsiteX2" y="connsiteY2"/>
              </a:cxn>
              <a:cxn ang="0">
                <a:pos x="connsiteX3" y="connsiteY3"/>
              </a:cxn>
            </a:cxnLst>
            <a:rect l="l" t="t" r="r" b="b"/>
            <a:pathLst>
              <a:path w="3371850" h="4400550">
                <a:moveTo>
                  <a:pt x="0" y="0"/>
                </a:moveTo>
                <a:lnTo>
                  <a:pt x="3371850" y="0"/>
                </a:lnTo>
                <a:lnTo>
                  <a:pt x="3371850" y="4400550"/>
                </a:lnTo>
                <a:lnTo>
                  <a:pt x="0" y="4400550"/>
                </a:lnTo>
                <a:close/>
              </a:path>
            </a:pathLst>
          </a:custGeom>
        </p:spPr>
        <p:txBody>
          <a:bodyPr wrap="square">
            <a:noAutofit/>
          </a:bodyPr>
          <a:lstStyle/>
          <a:p>
            <a:endParaRPr lang="id-ID"/>
          </a:p>
        </p:txBody>
      </p:sp>
    </p:spTree>
    <p:extLst>
      <p:ext uri="{BB962C8B-B14F-4D97-AF65-F5344CB8AC3E}">
        <p14:creationId xmlns:p14="http://schemas.microsoft.com/office/powerpoint/2010/main" val="746437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726546" y="1867437"/>
            <a:ext cx="5718220" cy="3670478"/>
          </a:xfrm>
          <a:custGeom>
            <a:avLst/>
            <a:gdLst>
              <a:gd name="connsiteX0" fmla="*/ 0 w 5718220"/>
              <a:gd name="connsiteY0" fmla="*/ 0 h 3670478"/>
              <a:gd name="connsiteX1" fmla="*/ 5718220 w 5718220"/>
              <a:gd name="connsiteY1" fmla="*/ 0 h 3670478"/>
              <a:gd name="connsiteX2" fmla="*/ 5718220 w 5718220"/>
              <a:gd name="connsiteY2" fmla="*/ 3670478 h 3670478"/>
              <a:gd name="connsiteX3" fmla="*/ 0 w 5718220"/>
              <a:gd name="connsiteY3" fmla="*/ 3670478 h 3670478"/>
            </a:gdLst>
            <a:ahLst/>
            <a:cxnLst>
              <a:cxn ang="0">
                <a:pos x="connsiteX0" y="connsiteY0"/>
              </a:cxn>
              <a:cxn ang="0">
                <a:pos x="connsiteX1" y="connsiteY1"/>
              </a:cxn>
              <a:cxn ang="0">
                <a:pos x="connsiteX2" y="connsiteY2"/>
              </a:cxn>
              <a:cxn ang="0">
                <a:pos x="connsiteX3" y="connsiteY3"/>
              </a:cxn>
            </a:cxnLst>
            <a:rect l="l" t="t" r="r" b="b"/>
            <a:pathLst>
              <a:path w="5718220" h="3670478">
                <a:moveTo>
                  <a:pt x="0" y="0"/>
                </a:moveTo>
                <a:lnTo>
                  <a:pt x="5718220" y="0"/>
                </a:lnTo>
                <a:lnTo>
                  <a:pt x="5718220" y="3670478"/>
                </a:lnTo>
                <a:lnTo>
                  <a:pt x="0" y="3670478"/>
                </a:lnTo>
                <a:close/>
              </a:path>
            </a:pathLst>
          </a:custGeom>
        </p:spPr>
        <p:txBody>
          <a:bodyPr wrap="square">
            <a:noAutofit/>
          </a:bodyPr>
          <a:lstStyle/>
          <a:p>
            <a:endParaRPr lang="id-ID"/>
          </a:p>
        </p:txBody>
      </p:sp>
    </p:spTree>
    <p:extLst>
      <p:ext uri="{BB962C8B-B14F-4D97-AF65-F5344CB8AC3E}">
        <p14:creationId xmlns:p14="http://schemas.microsoft.com/office/powerpoint/2010/main" val="1863834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8F4CE0-8FD1-4EB0-BBC4-8A806DAF7A32}" type="datetimeFigureOut">
              <a:rPr lang="id-ID" smtClean="0"/>
              <a:t>09/11/2020</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1156D5FB-ADC2-4F3F-B67E-F9F54946D94F}" type="slidenum">
              <a:rPr lang="id-ID" smtClean="0"/>
              <a:t>‹#›</a:t>
            </a:fld>
            <a:endParaRPr lang="id-ID"/>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7893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Date Placeholder 2"/>
          <p:cNvSpPr>
            <a:spLocks noGrp="1"/>
          </p:cNvSpPr>
          <p:nvPr>
            <p:ph type="dt" sz="half" idx="10"/>
          </p:nvPr>
        </p:nvSpPr>
        <p:spPr/>
        <p:txBody>
          <a:bodyPr/>
          <a:lstStyle/>
          <a:p>
            <a:fld id="{CA8F4CE0-8FD1-4EB0-BBC4-8A806DAF7A32}" type="datetimeFigureOut">
              <a:rPr lang="id-ID" smtClean="0"/>
              <a:t>09/11/2020</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1156D5FB-ADC2-4F3F-B67E-F9F54946D94F}" type="slidenum">
              <a:rPr lang="id-ID" smtClean="0"/>
              <a:t>‹#›</a:t>
            </a:fld>
            <a:endParaRPr lang="id-ID"/>
          </a:p>
        </p:txBody>
      </p:sp>
    </p:spTree>
    <p:extLst>
      <p:ext uri="{BB962C8B-B14F-4D97-AF65-F5344CB8AC3E}">
        <p14:creationId xmlns:p14="http://schemas.microsoft.com/office/powerpoint/2010/main" val="2983277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8F4CE0-8FD1-4EB0-BBC4-8A806DAF7A32}" type="datetimeFigureOut">
              <a:rPr lang="id-ID" smtClean="0"/>
              <a:t>09/11/2020</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1156D5FB-ADC2-4F3F-B67E-F9F54946D94F}" type="slidenum">
              <a:rPr lang="id-ID" smtClean="0"/>
              <a:t>‹#›</a:t>
            </a:fld>
            <a:endParaRPr lang="id-ID"/>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09721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8F4CE0-8FD1-4EB0-BBC4-8A806DAF7A32}" type="datetimeFigureOut">
              <a:rPr lang="id-ID" smtClean="0"/>
              <a:t>09/11/2020</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1156D5FB-ADC2-4F3F-B67E-F9F54946D94F}" type="slidenum">
              <a:rPr lang="id-ID" smtClean="0"/>
              <a:t>‹#›</a:t>
            </a:fld>
            <a:endParaRPr lang="id-ID"/>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08513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A8F4CE0-8FD1-4EB0-BBC4-8A806DAF7A32}" type="datetimeFigureOut">
              <a:rPr lang="id-ID" smtClean="0"/>
              <a:t>09/11/2020</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1156D5FB-ADC2-4F3F-B67E-F9F54946D94F}" type="slidenum">
              <a:rPr lang="id-ID" smtClean="0"/>
              <a:t>‹#›</a:t>
            </a:fld>
            <a:endParaRPr lang="id-ID"/>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07064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A8F4CE0-8FD1-4EB0-BBC4-8A806DAF7A32}" type="datetimeFigureOut">
              <a:rPr lang="id-ID" smtClean="0"/>
              <a:t>09/11/2020</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1156D5FB-ADC2-4F3F-B67E-F9F54946D94F}" type="slidenum">
              <a:rPr lang="id-ID" smtClean="0"/>
              <a:t>‹#›</a:t>
            </a:fld>
            <a:endParaRPr lang="id-ID"/>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00783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F4CE0-8FD1-4EB0-BBC4-8A806DAF7A32}" type="datetimeFigureOut">
              <a:rPr lang="id-ID" smtClean="0"/>
              <a:t>09/11/2020</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1156D5FB-ADC2-4F3F-B67E-F9F54946D94F}" type="slidenum">
              <a:rPr lang="id-ID" smtClean="0"/>
              <a:t>‹#›</a:t>
            </a:fld>
            <a:endParaRPr lang="id-ID"/>
          </a:p>
        </p:txBody>
      </p:sp>
    </p:spTree>
    <p:extLst>
      <p:ext uri="{BB962C8B-B14F-4D97-AF65-F5344CB8AC3E}">
        <p14:creationId xmlns:p14="http://schemas.microsoft.com/office/powerpoint/2010/main" val="3026759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8F4CE0-8FD1-4EB0-BBC4-8A806DAF7A32}" type="datetimeFigureOut">
              <a:rPr lang="id-ID" smtClean="0"/>
              <a:t>09/11/2020</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1156D5FB-ADC2-4F3F-B67E-F9F54946D94F}" type="slidenum">
              <a:rPr lang="id-ID" smtClean="0"/>
              <a:t>‹#›</a:t>
            </a:fld>
            <a:endParaRPr lang="id-ID"/>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10905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CA8F4CE0-8FD1-4EB0-BBC4-8A806DAF7A32}" type="datetimeFigureOut">
              <a:rPr lang="id-ID" smtClean="0"/>
              <a:t>09/11/2020</a:t>
            </a:fld>
            <a:endParaRPr lang="id-ID"/>
          </a:p>
        </p:txBody>
      </p:sp>
      <p:sp>
        <p:nvSpPr>
          <p:cNvPr id="6" name="Footer Placeholder 5"/>
          <p:cNvSpPr>
            <a:spLocks noGrp="1"/>
          </p:cNvSpPr>
          <p:nvPr>
            <p:ph type="ftr" sz="quarter" idx="11"/>
          </p:nvPr>
        </p:nvSpPr>
        <p:spPr>
          <a:xfrm>
            <a:off x="1447382" y="318640"/>
            <a:ext cx="5541004" cy="320931"/>
          </a:xfrm>
        </p:spPr>
        <p:txBody>
          <a:bodyPr/>
          <a:lstStyle/>
          <a:p>
            <a:endParaRPr lang="id-ID"/>
          </a:p>
        </p:txBody>
      </p:sp>
      <p:sp>
        <p:nvSpPr>
          <p:cNvPr id="7" name="Slide Number Placeholder 6"/>
          <p:cNvSpPr>
            <a:spLocks noGrp="1"/>
          </p:cNvSpPr>
          <p:nvPr>
            <p:ph type="sldNum" sz="quarter" idx="12"/>
          </p:nvPr>
        </p:nvSpPr>
        <p:spPr/>
        <p:txBody>
          <a:bodyPr/>
          <a:lstStyle/>
          <a:p>
            <a:fld id="{1156D5FB-ADC2-4F3F-B67E-F9F54946D94F}" type="slidenum">
              <a:rPr lang="id-ID" smtClean="0"/>
              <a:t>‹#›</a:t>
            </a:fld>
            <a:endParaRPr lang="id-ID"/>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4655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2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CA8F4CE0-8FD1-4EB0-BBC4-8A806DAF7A32}" type="datetimeFigureOut">
              <a:rPr lang="id-ID" smtClean="0"/>
              <a:t>09/11/2020</a:t>
            </a:fld>
            <a:endParaRPr lang="id-ID"/>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1156D5FB-ADC2-4F3F-B67E-F9F54946D94F}" type="slidenum">
              <a:rPr lang="id-ID" smtClean="0"/>
              <a:t>‹#›</a:t>
            </a:fld>
            <a:endParaRPr lang="id-ID"/>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4555451"/>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6" r:id="rId12"/>
    <p:sldLayoutId id="2147483787" r:id="rId13"/>
    <p:sldLayoutId id="2147483788" r:id="rId14"/>
    <p:sldLayoutId id="2147483792" r:id="rId15"/>
    <p:sldLayoutId id="2147483795" r:id="rId16"/>
    <p:sldLayoutId id="2147483796" r:id="rId17"/>
    <p:sldLayoutId id="2147483798" r:id="rId18"/>
    <p:sldLayoutId id="2147483808" r:id="rId19"/>
    <p:sldLayoutId id="2147483678" r:id="rId20"/>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g"/><Relationship Id="rId1" Type="http://schemas.openxmlformats.org/officeDocument/2006/relationships/slideLayout" Target="../slideLayouts/slideLayout13.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7.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jpg"/><Relationship Id="rId1" Type="http://schemas.openxmlformats.org/officeDocument/2006/relationships/slideLayout" Target="../slideLayouts/slideLayout15.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7.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g"/><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g"/><Relationship Id="rId1" Type="http://schemas.openxmlformats.org/officeDocument/2006/relationships/slideLayout" Target="../slideLayouts/slideLayout16.xml"/><Relationship Id="rId5" Type="http://schemas.openxmlformats.org/officeDocument/2006/relationships/image" Target="../media/image33.jp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7.xml"/><Relationship Id="rId5" Type="http://schemas.openxmlformats.org/officeDocument/2006/relationships/image" Target="../media/image37.jp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g"/><Relationship Id="rId1" Type="http://schemas.openxmlformats.org/officeDocument/2006/relationships/slideLayout" Target="../slideLayouts/slideLayout15.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jpg"/><Relationship Id="rId1" Type="http://schemas.openxmlformats.org/officeDocument/2006/relationships/slideLayout" Target="../slideLayouts/slideLayout16.xm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19.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7.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7.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365771" y="1904508"/>
            <a:ext cx="5698671" cy="3366371"/>
          </a:xfrm>
          <a:prstGeom prst="rect">
            <a:avLst/>
          </a:prstGeom>
        </p:spPr>
        <p:txBody>
          <a:bodyPr wrap="square">
            <a:spAutoFit/>
          </a:bodyPr>
          <a:lstStyle/>
          <a:p>
            <a:pPr algn="just">
              <a:lnSpc>
                <a:spcPct val="150000"/>
              </a:lnSpc>
            </a:pPr>
            <a:r>
              <a:rPr lang="en-GB" dirty="0"/>
              <a:t>The death mother wields a fierce, violent and corrosive power, rampant in our society now. When the death mother (Medusa) penetrates both the psyche and body, we are turned to a stone which kills all hope and cuts us deep into chthonic darkness. The child yearns for the oblivion of death, turning inward and against oneself and their body. The destruction is harder to bear when it comes from somebody we love and trust, our beloved mother. </a:t>
            </a:r>
            <a:endParaRPr lang="id-ID" sz="9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sp>
        <p:nvSpPr>
          <p:cNvPr id="14" name="TextBox 13"/>
          <p:cNvSpPr txBox="1"/>
          <p:nvPr/>
        </p:nvSpPr>
        <p:spPr>
          <a:xfrm>
            <a:off x="6326113" y="656646"/>
            <a:ext cx="1148969" cy="523220"/>
          </a:xfrm>
          <a:prstGeom prst="rect">
            <a:avLst/>
          </a:prstGeom>
          <a:noFill/>
        </p:spPr>
        <p:txBody>
          <a:bodyPr wrap="square" rtlCol="0">
            <a:spAutoFit/>
          </a:bodyPr>
          <a:lstStyle/>
          <a:p>
            <a:pPr algn="ctr"/>
            <a:r>
              <a:rPr lang="en-GB" sz="2800" b="1" u="sng" dirty="0">
                <a:solidFill>
                  <a:schemeClr val="tx1">
                    <a:lumMod val="85000"/>
                    <a:lumOff val="15000"/>
                  </a:schemeClr>
                </a:solidFill>
                <a:latin typeface="Source Sans Pro Black" panose="020B0803030403020204" pitchFamily="34" charset="0"/>
                <a:ea typeface="Source Sans Pro Semibold" panose="020B0603030403020204" pitchFamily="34" charset="0"/>
              </a:rPr>
              <a:t>TOXIC</a:t>
            </a:r>
            <a:endParaRPr lang="id-ID" sz="2800" b="1" u="sng" dirty="0">
              <a:solidFill>
                <a:schemeClr val="tx1">
                  <a:lumMod val="85000"/>
                  <a:lumOff val="15000"/>
                </a:schemeClr>
              </a:solidFill>
              <a:latin typeface="Source Sans Pro Black" panose="020B0803030403020204" pitchFamily="34" charset="0"/>
              <a:ea typeface="Source Sans Pro Semibold" panose="020B0603030403020204" pitchFamily="34" charset="0"/>
            </a:endParaRPr>
          </a:p>
        </p:txBody>
      </p:sp>
      <p:sp>
        <p:nvSpPr>
          <p:cNvPr id="15" name="TextBox 14"/>
          <p:cNvSpPr txBox="1"/>
          <p:nvPr/>
        </p:nvSpPr>
        <p:spPr>
          <a:xfrm>
            <a:off x="5826809" y="1146515"/>
            <a:ext cx="2147576" cy="523220"/>
          </a:xfrm>
          <a:prstGeom prst="rect">
            <a:avLst/>
          </a:prstGeom>
          <a:noFill/>
        </p:spPr>
        <p:txBody>
          <a:bodyPr wrap="none" rtlCol="0">
            <a:spAutoFit/>
          </a:bodyPr>
          <a:lstStyle/>
          <a:p>
            <a:r>
              <a:rPr lang="en-GB" sz="2800" u="sng" dirty="0">
                <a:solidFill>
                  <a:schemeClr val="tx1">
                    <a:lumMod val="85000"/>
                    <a:lumOff val="15000"/>
                  </a:schemeClr>
                </a:solidFill>
                <a:latin typeface="Source Sans Pro Black" panose="020B0803030403020204" pitchFamily="34" charset="0"/>
                <a:ea typeface="Source Sans Pro Semibold" panose="020B0603030403020204" pitchFamily="34" charset="0"/>
              </a:rPr>
              <a:t>FEMININITY </a:t>
            </a:r>
            <a:endParaRPr lang="id-ID" sz="2800" u="sng" dirty="0">
              <a:solidFill>
                <a:schemeClr val="tx1">
                  <a:lumMod val="85000"/>
                  <a:lumOff val="15000"/>
                </a:schemeClr>
              </a:solidFill>
              <a:latin typeface="Source Sans Pro Black" panose="020B0803030403020204" pitchFamily="34" charset="0"/>
              <a:ea typeface="Source Sans Pro Semibold" panose="020B0603030403020204" pitchFamily="34" charset="0"/>
            </a:endParaRPr>
          </a:p>
        </p:txBody>
      </p:sp>
      <p:sp>
        <p:nvSpPr>
          <p:cNvPr id="20" name="Rectangle 19"/>
          <p:cNvSpPr/>
          <p:nvPr/>
        </p:nvSpPr>
        <p:spPr>
          <a:xfrm>
            <a:off x="10101943" y="4644570"/>
            <a:ext cx="2090057" cy="5342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5" name="Picture Placeholder 4" descr="A picture containing table, sitting, laying&#10;&#10;Description automatically generated">
            <a:extLst>
              <a:ext uri="{FF2B5EF4-FFF2-40B4-BE49-F238E27FC236}">
                <a16:creationId xmlns:a16="http://schemas.microsoft.com/office/drawing/2014/main" id="{EC0A61A8-AE26-44DF-8347-4AE739EEF165}"/>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3933" t="1462" r="11730" b="-1462"/>
          <a:stretch/>
        </p:blipFill>
        <p:spPr>
          <a:xfrm>
            <a:off x="10101943" y="134544"/>
            <a:ext cx="2195400" cy="3453150"/>
          </a:xfrm>
          <a:prstGeom prst="rect">
            <a:avLst/>
          </a:prstGeom>
          <a:ln>
            <a:noFill/>
          </a:ln>
          <a:effectLst>
            <a:reflection blurRad="6350" stA="50000" endA="300" endPos="55000" dir="5400000" sy="-100000" algn="bl" rotWithShape="0"/>
            <a:softEdge rad="112500"/>
          </a:effectLst>
        </p:spPr>
      </p:pic>
      <p:pic>
        <p:nvPicPr>
          <p:cNvPr id="7" name="Picture Placeholder 6">
            <a:extLst>
              <a:ext uri="{FF2B5EF4-FFF2-40B4-BE49-F238E27FC236}">
                <a16:creationId xmlns:a16="http://schemas.microsoft.com/office/drawing/2014/main" id="{C394B5F3-8C11-41ED-BE00-6C512294526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p:blipFill>
        <p:spPr>
          <a:xfrm>
            <a:off x="583533" y="1498103"/>
            <a:ext cx="3542357" cy="3951539"/>
          </a:xfrm>
          <a:prstGeom prst="roundRect">
            <a:avLst>
              <a:gd name="adj" fmla="val 8594"/>
            </a:avLst>
          </a:prstGeom>
          <a:solidFill>
            <a:srgbClr val="FFFFFF">
              <a:shade val="85000"/>
            </a:srgbClr>
          </a:solidFill>
          <a:ln>
            <a:noFill/>
          </a:ln>
          <a:effectLst>
            <a:glow rad="368300">
              <a:srgbClr val="EC7345">
                <a:alpha val="89000"/>
              </a:srgbClr>
            </a:glow>
            <a:innerShdw blurRad="63500" dist="50800" dir="16200000">
              <a:prstClr val="black">
                <a:alpha val="50000"/>
              </a:prstClr>
            </a:innerShdw>
          </a:effectLst>
        </p:spPr>
      </p:pic>
      <p:sp>
        <p:nvSpPr>
          <p:cNvPr id="8" name="Freeform 6"/>
          <p:cNvSpPr>
            <a:spLocks/>
          </p:cNvSpPr>
          <p:nvPr/>
        </p:nvSpPr>
        <p:spPr bwMode="auto">
          <a:xfrm>
            <a:off x="3435350" y="522288"/>
            <a:ext cx="1310821" cy="1248455"/>
          </a:xfrm>
          <a:custGeom>
            <a:avLst/>
            <a:gdLst>
              <a:gd name="T0" fmla="*/ 0 w 1110"/>
              <a:gd name="T1" fmla="*/ 957 h 957"/>
              <a:gd name="T2" fmla="*/ 1110 w 1110"/>
              <a:gd name="T3" fmla="*/ 957 h 957"/>
              <a:gd name="T4" fmla="*/ 555 w 1110"/>
              <a:gd name="T5" fmla="*/ 0 h 957"/>
              <a:gd name="T6" fmla="*/ 0 w 1110"/>
              <a:gd name="T7" fmla="*/ 957 h 957"/>
            </a:gdLst>
            <a:ahLst/>
            <a:cxnLst>
              <a:cxn ang="0">
                <a:pos x="T0" y="T1"/>
              </a:cxn>
              <a:cxn ang="0">
                <a:pos x="T2" y="T3"/>
              </a:cxn>
              <a:cxn ang="0">
                <a:pos x="T4" y="T5"/>
              </a:cxn>
              <a:cxn ang="0">
                <a:pos x="T6" y="T7"/>
              </a:cxn>
            </a:cxnLst>
            <a:rect l="0" t="0" r="r" b="b"/>
            <a:pathLst>
              <a:path w="1110" h="957">
                <a:moveTo>
                  <a:pt x="0" y="957"/>
                </a:moveTo>
                <a:lnTo>
                  <a:pt x="1110" y="957"/>
                </a:lnTo>
                <a:lnTo>
                  <a:pt x="555" y="0"/>
                </a:lnTo>
                <a:lnTo>
                  <a:pt x="0" y="957"/>
                </a:lnTo>
                <a:close/>
              </a:path>
            </a:pathLst>
          </a:custGeom>
          <a:solidFill>
            <a:srgbClr val="EC7345">
              <a:alpha val="54000"/>
            </a:srgbClr>
          </a:solidFill>
          <a:ln w="57150" cap="flat">
            <a:solidFill>
              <a:srgbClr val="39827E"/>
            </a:solidFill>
            <a:prstDash val="solid"/>
            <a:miter lim="800000"/>
            <a:headEnd/>
            <a:tailEnd/>
          </a:ln>
        </p:spPr>
        <p:txBody>
          <a:bodyPr vert="horz" wrap="square" lIns="91440" tIns="45720" rIns="91440" bIns="45720" numCol="1" anchor="t" anchorCtr="0" compatLnSpc="1">
            <a:prstTxWarp prst="textNoShape">
              <a:avLst/>
            </a:prstTxWarp>
          </a:bodyPr>
          <a:lstStyle/>
          <a:p>
            <a:endParaRPr lang="id-ID" dirty="0"/>
          </a:p>
        </p:txBody>
      </p:sp>
    </p:spTree>
    <p:extLst>
      <p:ext uri="{BB962C8B-B14F-4D97-AF65-F5344CB8AC3E}">
        <p14:creationId xmlns:p14="http://schemas.microsoft.com/office/powerpoint/2010/main" val="2453119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FAC8C30-93FA-4F99-80C4-C952D83A49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6" name="Picture 15">
            <a:extLst>
              <a:ext uri="{FF2B5EF4-FFF2-40B4-BE49-F238E27FC236}">
                <a16:creationId xmlns:a16="http://schemas.microsoft.com/office/drawing/2014/main" id="{F3ACDE2A-6BC1-4786-87B1-F7DA35351E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8" name="Straight Connector 17">
            <a:extLst>
              <a:ext uri="{FF2B5EF4-FFF2-40B4-BE49-F238E27FC236}">
                <a16:creationId xmlns:a16="http://schemas.microsoft.com/office/drawing/2014/main" id="{0A2CC8B5-9886-4AFA-BE09-6178A4ED30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7" name="Picture Placeholder 6">
            <a:extLst>
              <a:ext uri="{FF2B5EF4-FFF2-40B4-BE49-F238E27FC236}">
                <a16:creationId xmlns:a16="http://schemas.microsoft.com/office/drawing/2014/main" id="{F3A106C8-0A19-4470-9ED8-62FC26BF1BE8}"/>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p:blipFill>
        <p:spPr>
          <a:xfrm>
            <a:off x="380743" y="902234"/>
            <a:ext cx="3308306" cy="3804933"/>
          </a:xfrm>
          <a:prstGeom prst="rect">
            <a:avLst/>
          </a:prstGeom>
          <a:ln>
            <a:noFill/>
          </a:ln>
          <a:effectLst>
            <a:softEdge rad="112500"/>
          </a:effectLst>
        </p:spPr>
      </p:pic>
      <p:pic>
        <p:nvPicPr>
          <p:cNvPr id="5" name="Picture Placeholder 4">
            <a:extLst>
              <a:ext uri="{FF2B5EF4-FFF2-40B4-BE49-F238E27FC236}">
                <a16:creationId xmlns:a16="http://schemas.microsoft.com/office/drawing/2014/main" id="{912A8C66-F8F5-4A64-8684-B778C543A1D6}"/>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a:stretch/>
        </p:blipFill>
        <p:spPr>
          <a:xfrm>
            <a:off x="8540880" y="902234"/>
            <a:ext cx="3309603" cy="3960052"/>
          </a:xfrm>
          <a:prstGeom prst="rect">
            <a:avLst/>
          </a:prstGeom>
          <a:ln>
            <a:noFill/>
          </a:ln>
          <a:effectLst>
            <a:softEdge rad="112500"/>
          </a:effectLst>
        </p:spPr>
      </p:pic>
      <p:sp>
        <p:nvSpPr>
          <p:cNvPr id="10" name="TextBox 9">
            <a:extLst>
              <a:ext uri="{FF2B5EF4-FFF2-40B4-BE49-F238E27FC236}">
                <a16:creationId xmlns:a16="http://schemas.microsoft.com/office/drawing/2014/main" id="{D206EDB6-7BA5-432D-B378-7D006176F197}"/>
              </a:ext>
            </a:extLst>
          </p:cNvPr>
          <p:cNvSpPr txBox="1"/>
          <p:nvPr/>
        </p:nvSpPr>
        <p:spPr>
          <a:xfrm>
            <a:off x="3689049" y="163528"/>
            <a:ext cx="4510314" cy="6186309"/>
          </a:xfrm>
          <a:prstGeom prst="rect">
            <a:avLst/>
          </a:prstGeom>
          <a:noFill/>
        </p:spPr>
        <p:txBody>
          <a:bodyPr wrap="square" rtlCol="0">
            <a:spAutoFit/>
          </a:bodyPr>
          <a:lstStyle/>
          <a:p>
            <a:pPr algn="ctr">
              <a:lnSpc>
                <a:spcPct val="150000"/>
              </a:lnSpc>
            </a:pPr>
            <a:r>
              <a:rPr lang="en-GB" dirty="0"/>
              <a:t>The woman can flourish, even in the patriarchal culture, psychologically underdeveloped, which would have caused the man to have failed and become neurotic. She remains hidden in women groups, the mother tribes, and maintains her continuity upward in relation to the group of mothers. Her solidarity with the proximity to woman and feminine coincide with her segregation and sense of alienation from men and the masculine. The husband, where there is a sexual relationship, remains a foreigner to the woman’s group and is large without the right of power or influence.</a:t>
            </a:r>
          </a:p>
          <a:p>
            <a:endParaRPr lang="en-GB" dirty="0"/>
          </a:p>
        </p:txBody>
      </p:sp>
    </p:spTree>
    <p:extLst>
      <p:ext uri="{BB962C8B-B14F-4D97-AF65-F5344CB8AC3E}">
        <p14:creationId xmlns:p14="http://schemas.microsoft.com/office/powerpoint/2010/main" val="3479257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6655B84-A0DD-4ED2-BCB9-3E68ACE6E19B}"/>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tretch/>
        </p:blipFill>
        <p:spPr>
          <a:xfrm>
            <a:off x="994427" y="321734"/>
            <a:ext cx="4352314" cy="2905170"/>
          </a:xfrm>
          <a:prstGeom prst="roundRect">
            <a:avLst>
              <a:gd name="adj" fmla="val 16667"/>
            </a:avLst>
          </a:prstGeom>
          <a:ln>
            <a:noFill/>
          </a:ln>
          <a:effectLst>
            <a:outerShdw blurRad="50800" dist="38100" dir="13500000" algn="br" rotWithShape="0">
              <a:prstClr val="black">
                <a:alpha val="40000"/>
              </a:prstClr>
            </a:outerShdw>
            <a:reflection blurRad="254000" stA="50000" endA="300" endPos="550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Picture Placeholder 7" descr="A person holding a baby&#10;&#10;Description automatically generated">
            <a:extLst>
              <a:ext uri="{FF2B5EF4-FFF2-40B4-BE49-F238E27FC236}">
                <a16:creationId xmlns:a16="http://schemas.microsoft.com/office/drawing/2014/main" id="{60A1A104-42F8-4F37-943C-B8AA73EB9DA5}"/>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20737" r="20737"/>
          <a:stretch>
            <a:fillRect/>
          </a:stretch>
        </p:blipFill>
        <p:spPr>
          <a:xfrm>
            <a:off x="7643545" y="3383280"/>
            <a:ext cx="3062834" cy="2760560"/>
          </a:xfrm>
          <a:prstGeom prst="ellipse">
            <a:avLst/>
          </a:prstGeom>
          <a:ln>
            <a:noFill/>
          </a:ln>
          <a:effectLst>
            <a:softEdge rad="112500"/>
          </a:effectLst>
        </p:spPr>
      </p:pic>
      <p:sp>
        <p:nvSpPr>
          <p:cNvPr id="23" name="Rectangle 14">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6">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984C8F11-EEB8-4F4D-B95F-7BF3D2B7F3FA}"/>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a:stretch/>
        </p:blipFill>
        <p:spPr>
          <a:xfrm>
            <a:off x="408751" y="3474720"/>
            <a:ext cx="5297379" cy="2670629"/>
          </a:xfrm>
          <a:prstGeom prst="rect">
            <a:avLst/>
          </a:prstGeom>
          <a:ln>
            <a:noFill/>
          </a:ln>
          <a:effectLst>
            <a:softEdge rad="112500"/>
          </a:effectLst>
        </p:spPr>
      </p:pic>
      <p:sp>
        <p:nvSpPr>
          <p:cNvPr id="11" name="TextBox 10">
            <a:extLst>
              <a:ext uri="{FF2B5EF4-FFF2-40B4-BE49-F238E27FC236}">
                <a16:creationId xmlns:a16="http://schemas.microsoft.com/office/drawing/2014/main" id="{2B181D37-7A16-45C0-BB60-FFEC7B2A07A0}"/>
              </a:ext>
            </a:extLst>
          </p:cNvPr>
          <p:cNvSpPr txBox="1"/>
          <p:nvPr/>
        </p:nvSpPr>
        <p:spPr>
          <a:xfrm>
            <a:off x="5980730" y="0"/>
            <a:ext cx="6388463" cy="3783023"/>
          </a:xfrm>
          <a:prstGeom prst="rect">
            <a:avLst/>
          </a:prstGeom>
          <a:noFill/>
        </p:spPr>
        <p:txBody>
          <a:bodyPr wrap="square" rtlCol="0">
            <a:spAutoFit/>
          </a:bodyPr>
          <a:lstStyle/>
          <a:p>
            <a:pPr algn="ctr">
              <a:lnSpc>
                <a:spcPct val="150000"/>
              </a:lnSpc>
            </a:pPr>
            <a:r>
              <a:rPr lang="en-GB" dirty="0"/>
              <a:t>The married woman with children may stay unconscious with no self-awareness about life and about living with another person. Filled with her own unconscious notion about the masculine character and her husband, without having experienced herself as an ego or individual within the relationship. An inner hostility towards men makes intimacy and sexual relationships impossible. The male is loved as a child, but viewed only as a tool for fertility, but integrated as a subordinate to the feminine and the whole masculine is never acknowledged.</a:t>
            </a:r>
          </a:p>
        </p:txBody>
      </p:sp>
    </p:spTree>
    <p:extLst>
      <p:ext uri="{BB962C8B-B14F-4D97-AF65-F5344CB8AC3E}">
        <p14:creationId xmlns:p14="http://schemas.microsoft.com/office/powerpoint/2010/main" val="2432831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FAC8C30-93FA-4F99-80C4-C952D83A49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13">
            <a:extLst>
              <a:ext uri="{FF2B5EF4-FFF2-40B4-BE49-F238E27FC236}">
                <a16:creationId xmlns:a16="http://schemas.microsoft.com/office/drawing/2014/main" id="{F3ACDE2A-6BC1-4786-87B1-F7DA35351E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6" name="Straight Connector 15">
            <a:extLst>
              <a:ext uri="{FF2B5EF4-FFF2-40B4-BE49-F238E27FC236}">
                <a16:creationId xmlns:a16="http://schemas.microsoft.com/office/drawing/2014/main" id="{0A2CC8B5-9886-4AFA-BE09-6178A4ED30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7" name="Picture Placeholder 6">
            <a:extLst>
              <a:ext uri="{FF2B5EF4-FFF2-40B4-BE49-F238E27FC236}">
                <a16:creationId xmlns:a16="http://schemas.microsoft.com/office/drawing/2014/main" id="{FFE50E84-2317-4568-84D3-D406257A6F4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p:blipFill>
        <p:spPr>
          <a:xfrm>
            <a:off x="909496" y="643468"/>
            <a:ext cx="4512114" cy="4834408"/>
          </a:xfrm>
          <a:prstGeom prst="rect">
            <a:avLst/>
          </a:prstGeom>
          <a:ln>
            <a:noFill/>
          </a:ln>
          <a:effectLst>
            <a:glow rad="63500">
              <a:srgbClr val="39827E">
                <a:alpha val="40000"/>
              </a:srgbClr>
            </a:glow>
            <a:outerShdw blurRad="76200" dir="13500000" sy="23000" kx="1200000" algn="br" rotWithShape="0">
              <a:prstClr val="black">
                <a:alpha val="20000"/>
              </a:prstClr>
            </a:outerShdw>
            <a:softEdge rad="292100"/>
          </a:effectLst>
        </p:spPr>
      </p:pic>
      <p:pic>
        <p:nvPicPr>
          <p:cNvPr id="5" name="Picture Placeholder 4" descr="A picture containing brown, cat, old, standing&#10;&#10;Description automatically generated">
            <a:extLst>
              <a:ext uri="{FF2B5EF4-FFF2-40B4-BE49-F238E27FC236}">
                <a16:creationId xmlns:a16="http://schemas.microsoft.com/office/drawing/2014/main" id="{0394FF63-9957-4A40-88B0-22AA81FA79F1}"/>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3746" b="13746"/>
          <a:stretch>
            <a:fillRect/>
          </a:stretch>
        </p:blipFill>
        <p:spPr>
          <a:xfrm>
            <a:off x="6388857" y="2018239"/>
            <a:ext cx="5159676" cy="2084865"/>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E47C6E1A-26A5-4D17-9E1A-AD7C103C4843}"/>
              </a:ext>
            </a:extLst>
          </p:cNvPr>
          <p:cNvSpPr txBox="1"/>
          <p:nvPr/>
        </p:nvSpPr>
        <p:spPr>
          <a:xfrm>
            <a:off x="6388857" y="589283"/>
            <a:ext cx="5305493" cy="1323439"/>
          </a:xfrm>
          <a:prstGeom prst="rect">
            <a:avLst/>
          </a:prstGeom>
          <a:noFill/>
        </p:spPr>
        <p:txBody>
          <a:bodyPr wrap="square" rtlCol="0">
            <a:spAutoFit/>
          </a:bodyPr>
          <a:lstStyle/>
          <a:p>
            <a:pPr algn="ctr"/>
            <a:r>
              <a:rPr lang="en-GB" sz="2000" b="1" dirty="0"/>
              <a:t>Unable to differentiate herself from this animus possession, she overdevelops her masculinity and surrenders to masculine power. </a:t>
            </a:r>
          </a:p>
        </p:txBody>
      </p:sp>
      <p:sp>
        <p:nvSpPr>
          <p:cNvPr id="9" name="TextBox 8">
            <a:extLst>
              <a:ext uri="{FF2B5EF4-FFF2-40B4-BE49-F238E27FC236}">
                <a16:creationId xmlns:a16="http://schemas.microsoft.com/office/drawing/2014/main" id="{C5878A1A-BDD1-4791-9F58-66DE7558D33E}"/>
              </a:ext>
            </a:extLst>
          </p:cNvPr>
          <p:cNvSpPr txBox="1"/>
          <p:nvPr/>
        </p:nvSpPr>
        <p:spPr>
          <a:xfrm>
            <a:off x="6534674" y="4237097"/>
            <a:ext cx="5159676" cy="1754326"/>
          </a:xfrm>
          <a:prstGeom prst="rect">
            <a:avLst/>
          </a:prstGeom>
          <a:noFill/>
        </p:spPr>
        <p:txBody>
          <a:bodyPr wrap="square" rtlCol="0">
            <a:spAutoFit/>
          </a:bodyPr>
          <a:lstStyle/>
          <a:p>
            <a:pPr algn="ctr"/>
            <a:r>
              <a:rPr lang="en-GB" dirty="0"/>
              <a:t>The liberation of the feminine from the powers of the patriarchal Uroboros is the task of the male hero, who must redeem the virgin from the dragon. The intervention of the male hero liberates her rigid consciousness and supports her spiritual and emotional development.</a:t>
            </a:r>
          </a:p>
        </p:txBody>
      </p:sp>
    </p:spTree>
    <p:extLst>
      <p:ext uri="{BB962C8B-B14F-4D97-AF65-F5344CB8AC3E}">
        <p14:creationId xmlns:p14="http://schemas.microsoft.com/office/powerpoint/2010/main" val="546035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6827C3C-D52F-46CE-A441-3CD6A1A6A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52A8B51-0A89-497B-B882-6658E029A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descr="A picture containing drawing&#10;&#10;Description automatically generated">
            <a:extLst>
              <a:ext uri="{FF2B5EF4-FFF2-40B4-BE49-F238E27FC236}">
                <a16:creationId xmlns:a16="http://schemas.microsoft.com/office/drawing/2014/main" id="{139161B4-4235-4363-83D3-953CC593B177}"/>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4459" b="14459"/>
          <a:stretch>
            <a:fillRect/>
          </a:stretch>
        </p:blipFill>
        <p:spPr>
          <a:xfrm>
            <a:off x="967699" y="834832"/>
            <a:ext cx="2879083" cy="1547941"/>
          </a:xfrm>
          <a:prstGeom prst="rect">
            <a:avLst/>
          </a:prstGeom>
          <a:ln>
            <a:noFill/>
          </a:ln>
          <a:effectLst>
            <a:outerShdw blurRad="292100" dist="139700" dir="2700000" algn="tl" rotWithShape="0">
              <a:srgbClr val="333333">
                <a:alpha val="65000"/>
              </a:srgbClr>
            </a:outerShdw>
          </a:effectLst>
        </p:spPr>
      </p:pic>
      <p:sp>
        <p:nvSpPr>
          <p:cNvPr id="19" name="Rectangle 18">
            <a:extLst>
              <a:ext uri="{FF2B5EF4-FFF2-40B4-BE49-F238E27FC236}">
                <a16:creationId xmlns:a16="http://schemas.microsoft.com/office/drawing/2014/main" id="{EB1CEFBF-6F09-4052-862B-E219DA157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6882"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9" descr="A close up of a person&#10;&#10;Description automatically generated">
            <a:extLst>
              <a:ext uri="{FF2B5EF4-FFF2-40B4-BE49-F238E27FC236}">
                <a16:creationId xmlns:a16="http://schemas.microsoft.com/office/drawing/2014/main" id="{7260CCFA-64A1-436E-8427-D7E654B90E60}"/>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367" r="8367"/>
          <a:stretch>
            <a:fillRect/>
          </a:stretch>
        </p:blipFill>
        <p:spPr>
          <a:xfrm>
            <a:off x="4647976" y="1699893"/>
            <a:ext cx="2880360" cy="3459228"/>
          </a:xfrm>
          <a:prstGeom prst="rect">
            <a:avLst/>
          </a:prstGeom>
          <a:effectLst>
            <a:outerShdw blurRad="50800" dist="38100" dir="16200000" rotWithShape="0">
              <a:prstClr val="black">
                <a:alpha val="40000"/>
              </a:prstClr>
            </a:outerShdw>
            <a:reflection blurRad="6350" stA="50000" endA="300" endPos="55500" dist="50800" dir="5400000" sy="-100000" algn="bl" rotWithShape="0"/>
            <a:softEdge rad="114300"/>
          </a:effectLst>
        </p:spPr>
      </p:pic>
      <p:sp>
        <p:nvSpPr>
          <p:cNvPr id="21" name="Rectangle 20">
            <a:extLst>
              <a:ext uri="{FF2B5EF4-FFF2-40B4-BE49-F238E27FC236}">
                <a16:creationId xmlns:a16="http://schemas.microsoft.com/office/drawing/2014/main" id="{BCB5D417-2A71-445D-B4C7-9E814D633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284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picture containing person, indoor, sitting, bed&#10;&#10;Description automatically generated">
            <a:extLst>
              <a:ext uri="{FF2B5EF4-FFF2-40B4-BE49-F238E27FC236}">
                <a16:creationId xmlns:a16="http://schemas.microsoft.com/office/drawing/2014/main" id="{3C450442-342A-4B8E-8EA9-06318C46F983}"/>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t="16123" b="16123"/>
          <a:stretch>
            <a:fillRect/>
          </a:stretch>
        </p:blipFill>
        <p:spPr>
          <a:xfrm>
            <a:off x="8343941" y="4585897"/>
            <a:ext cx="2880360" cy="1302665"/>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EA98790E-BF49-497B-B583-76E0BEE59F72}"/>
              </a:ext>
            </a:extLst>
          </p:cNvPr>
          <p:cNvSpPr txBox="1"/>
          <p:nvPr/>
        </p:nvSpPr>
        <p:spPr>
          <a:xfrm>
            <a:off x="8343941" y="969438"/>
            <a:ext cx="3018972" cy="3139321"/>
          </a:xfrm>
          <a:prstGeom prst="rect">
            <a:avLst/>
          </a:prstGeom>
          <a:noFill/>
        </p:spPr>
        <p:txBody>
          <a:bodyPr wrap="square" rtlCol="0">
            <a:spAutoFit/>
          </a:bodyPr>
          <a:lstStyle/>
          <a:p>
            <a:pPr algn="ctr"/>
            <a:r>
              <a:rPr lang="en-GB" dirty="0"/>
              <a:t>The patriarchal marriage is a way to prop up each other to achieve a cultural symbiosis, resulting in a polarisation between the masculine and feminine, with a false sense of security grounded within the family unit. The inflated male projects onto woman via aggression, status, and image, and in turn losses his soul. </a:t>
            </a:r>
          </a:p>
        </p:txBody>
      </p:sp>
      <p:sp>
        <p:nvSpPr>
          <p:cNvPr id="13" name="TextBox 12">
            <a:extLst>
              <a:ext uri="{FF2B5EF4-FFF2-40B4-BE49-F238E27FC236}">
                <a16:creationId xmlns:a16="http://schemas.microsoft.com/office/drawing/2014/main" id="{14988A80-1F73-4D2F-AA52-F920B59E44D0}"/>
              </a:ext>
            </a:extLst>
          </p:cNvPr>
          <p:cNvSpPr txBox="1"/>
          <p:nvPr/>
        </p:nvSpPr>
        <p:spPr>
          <a:xfrm>
            <a:off x="885406" y="2606848"/>
            <a:ext cx="3354767" cy="3416320"/>
          </a:xfrm>
          <a:prstGeom prst="rect">
            <a:avLst/>
          </a:prstGeom>
          <a:noFill/>
        </p:spPr>
        <p:txBody>
          <a:bodyPr wrap="square" rtlCol="0">
            <a:spAutoFit/>
          </a:bodyPr>
          <a:lstStyle/>
          <a:p>
            <a:pPr algn="ctr"/>
            <a:r>
              <a:rPr lang="en-GB" dirty="0"/>
              <a:t>He loves women in an infantile way, can be moody, unstable, and dependent as well as overbearing and insincere. His partner can turn into his mother, where he can only discharge his anger into the outer realms of politics and career goals. The male may seek homage in the collective, engrossed by the patriarchal values and belief, and his individuality fears are allayed.</a:t>
            </a:r>
          </a:p>
        </p:txBody>
      </p:sp>
    </p:spTree>
    <p:extLst>
      <p:ext uri="{BB962C8B-B14F-4D97-AF65-F5344CB8AC3E}">
        <p14:creationId xmlns:p14="http://schemas.microsoft.com/office/powerpoint/2010/main" val="232579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FAC8C30-93FA-4F99-80C4-C952D83A49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13">
            <a:extLst>
              <a:ext uri="{FF2B5EF4-FFF2-40B4-BE49-F238E27FC236}">
                <a16:creationId xmlns:a16="http://schemas.microsoft.com/office/drawing/2014/main" id="{F3ACDE2A-6BC1-4786-87B1-F7DA35351E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6" name="Straight Connector 15">
            <a:extLst>
              <a:ext uri="{FF2B5EF4-FFF2-40B4-BE49-F238E27FC236}">
                <a16:creationId xmlns:a16="http://schemas.microsoft.com/office/drawing/2014/main" id="{0A2CC8B5-9886-4AFA-BE09-6178A4ED30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7" name="Picture Placeholder 6" descr="A person wearing glasses&#10;&#10;Description automatically generated">
            <a:extLst>
              <a:ext uri="{FF2B5EF4-FFF2-40B4-BE49-F238E27FC236}">
                <a16:creationId xmlns:a16="http://schemas.microsoft.com/office/drawing/2014/main" id="{BCF4CFD4-515E-4CAF-9CD7-094DA5A7E40F}"/>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5211" r="15211"/>
          <a:stretch>
            <a:fillRect/>
          </a:stretch>
        </p:blipFill>
        <p:spPr>
          <a:xfrm>
            <a:off x="0" y="643468"/>
            <a:ext cx="2522767" cy="4834408"/>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190500"/>
          </a:effectLst>
        </p:spPr>
      </p:pic>
      <p:pic>
        <p:nvPicPr>
          <p:cNvPr id="5" name="Picture Placeholder 4" descr="A picture containing person, eating, donut, doughnut&#10;&#10;Description automatically generated">
            <a:extLst>
              <a:ext uri="{FF2B5EF4-FFF2-40B4-BE49-F238E27FC236}">
                <a16:creationId xmlns:a16="http://schemas.microsoft.com/office/drawing/2014/main" id="{1C69A711-C61E-4B24-BE3E-32295B2B4D4D}"/>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l="24644" t="-3700" r="11068" b="3700"/>
          <a:stretch/>
        </p:blipFill>
        <p:spPr>
          <a:xfrm>
            <a:off x="7035248" y="643468"/>
            <a:ext cx="4656101" cy="4834408"/>
          </a:xfrm>
          <a:prstGeom prst="rect">
            <a:avLst/>
          </a:prstGeom>
          <a:ln>
            <a:noFill/>
          </a:ln>
          <a:effectLst>
            <a:softEdge rad="609600"/>
          </a:effectLst>
        </p:spPr>
      </p:pic>
      <p:sp>
        <p:nvSpPr>
          <p:cNvPr id="8" name="TextBox 7">
            <a:extLst>
              <a:ext uri="{FF2B5EF4-FFF2-40B4-BE49-F238E27FC236}">
                <a16:creationId xmlns:a16="http://schemas.microsoft.com/office/drawing/2014/main" id="{6295CB8F-BB42-4619-B84A-AE6F0B26BF30}"/>
              </a:ext>
            </a:extLst>
          </p:cNvPr>
          <p:cNvSpPr txBox="1"/>
          <p:nvPr/>
        </p:nvSpPr>
        <p:spPr>
          <a:xfrm>
            <a:off x="2873828" y="1075513"/>
            <a:ext cx="4161420" cy="3970318"/>
          </a:xfrm>
          <a:prstGeom prst="rect">
            <a:avLst/>
          </a:prstGeom>
          <a:noFill/>
        </p:spPr>
        <p:txBody>
          <a:bodyPr wrap="square" rtlCol="0">
            <a:spAutoFit/>
          </a:bodyPr>
          <a:lstStyle/>
          <a:p>
            <a:pPr algn="ctr"/>
            <a:r>
              <a:rPr lang="en-GB" dirty="0"/>
              <a:t>The vital relationship between the tension of opposites, letting in the good and bad aspects of both the male and female. One may feel as though they are being held captive, as this phase holds major difficulties, where the problem with a relationship cannot differentiate from individuation problems. At the highest point of female development, her self-discovery encounters her masculine, where she experiences her inner maleness for the first time. The emergence of a higher image of self, the great mother, and the father are united. </a:t>
            </a:r>
          </a:p>
        </p:txBody>
      </p:sp>
    </p:spTree>
    <p:extLst>
      <p:ext uri="{BB962C8B-B14F-4D97-AF65-F5344CB8AC3E}">
        <p14:creationId xmlns:p14="http://schemas.microsoft.com/office/powerpoint/2010/main" val="1247981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FAC8C30-93FA-4F99-80C4-C952D83A49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9" name="Picture 28">
            <a:extLst>
              <a:ext uri="{FF2B5EF4-FFF2-40B4-BE49-F238E27FC236}">
                <a16:creationId xmlns:a16="http://schemas.microsoft.com/office/drawing/2014/main" id="{F3ACDE2A-6BC1-4786-87B1-F7DA35351E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1" name="Straight Connector 30">
            <a:extLst>
              <a:ext uri="{FF2B5EF4-FFF2-40B4-BE49-F238E27FC236}">
                <a16:creationId xmlns:a16="http://schemas.microsoft.com/office/drawing/2014/main" id="{0A2CC8B5-9886-4AFA-BE09-6178A4ED30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 name="Picture Placeholder 4" descr="A tattoo on his head&#10;&#10;Description automatically generated">
            <a:extLst>
              <a:ext uri="{FF2B5EF4-FFF2-40B4-BE49-F238E27FC236}">
                <a16:creationId xmlns:a16="http://schemas.microsoft.com/office/drawing/2014/main" id="{A3CF6A17-95A3-42F6-8E3A-9440E813684B}"/>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3333" r="3333"/>
          <a:stretch>
            <a:fillRect/>
          </a:stretch>
        </p:blipFill>
        <p:spPr>
          <a:xfrm>
            <a:off x="899886" y="356765"/>
            <a:ext cx="4903258" cy="3506677"/>
          </a:xfrm>
          <a:prstGeom prst="rect">
            <a:avLst/>
          </a:prstGeom>
          <a:effectLst>
            <a:outerShdw blurRad="50800" dist="38100" dir="2700000" algn="tl" rotWithShape="0">
              <a:prstClr val="black">
                <a:alpha val="40000"/>
              </a:prstClr>
            </a:outerShdw>
            <a:reflection blurRad="622300" stA="45000" endPos="65000" dir="5400000" sy="-100000" algn="bl" rotWithShape="0"/>
            <a:softEdge rad="101600"/>
          </a:effectLst>
        </p:spPr>
      </p:pic>
      <p:pic>
        <p:nvPicPr>
          <p:cNvPr id="7" name="Picture Placeholder 6" descr="A picture containing fruit, food&#10;&#10;Description automatically generated">
            <a:extLst>
              <a:ext uri="{FF2B5EF4-FFF2-40B4-BE49-F238E27FC236}">
                <a16:creationId xmlns:a16="http://schemas.microsoft.com/office/drawing/2014/main" id="{E43D9C4A-0CC5-4B75-967E-A9836ECD04A0}"/>
              </a:ext>
            </a:extLst>
          </p:cNvPr>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l="28453" r="28453"/>
          <a:stretch>
            <a:fillRect/>
          </a:stretch>
        </p:blipFill>
        <p:spPr>
          <a:xfrm>
            <a:off x="6969428" y="479852"/>
            <a:ext cx="4569374" cy="3260502"/>
          </a:xfrm>
          <a:prstGeom prst="rect">
            <a:avLst/>
          </a:prstGeom>
          <a:solidFill>
            <a:srgbClr val="EC7345">
              <a:alpha val="70000"/>
            </a:srgbClr>
          </a:solidFill>
          <a:ln>
            <a:noFill/>
          </a:ln>
          <a:effectLst>
            <a:innerShdw blurRad="63500" dist="50800" dir="2700000">
              <a:prstClr val="black">
                <a:alpha val="50000"/>
              </a:prstClr>
            </a:innerShdw>
            <a:softEdge rad="228600"/>
          </a:effectLst>
        </p:spPr>
      </p:pic>
      <p:sp>
        <p:nvSpPr>
          <p:cNvPr id="8" name="TextBox 7">
            <a:extLst>
              <a:ext uri="{FF2B5EF4-FFF2-40B4-BE49-F238E27FC236}">
                <a16:creationId xmlns:a16="http://schemas.microsoft.com/office/drawing/2014/main" id="{1F138780-DD6A-400D-90E2-78481959E163}"/>
              </a:ext>
            </a:extLst>
          </p:cNvPr>
          <p:cNvSpPr txBox="1"/>
          <p:nvPr/>
        </p:nvSpPr>
        <p:spPr>
          <a:xfrm>
            <a:off x="1874914" y="3978767"/>
            <a:ext cx="8940800" cy="2031325"/>
          </a:xfrm>
          <a:prstGeom prst="rect">
            <a:avLst/>
          </a:prstGeom>
          <a:noFill/>
        </p:spPr>
        <p:txBody>
          <a:bodyPr wrap="square" rtlCol="0">
            <a:spAutoFit/>
          </a:bodyPr>
          <a:lstStyle/>
          <a:p>
            <a:pPr algn="ctr"/>
            <a:r>
              <a:rPr lang="en-GB" b="1" dirty="0">
                <a:solidFill>
                  <a:srgbClr val="39827E"/>
                </a:solidFill>
              </a:rPr>
              <a:t>The child must commit a form of matricide, to kill their mother, the ego can slay what they hold most dear, the relationship to the idealised mother, under the guise of the dragon that holds the child fast. This deed of the ego comes with guilt feelings, which may prevent the slaying. Otherwise, the ego development is disturbed and has not attained independence, remains infantile due to his mother fixation. Unable to achieve the masculinity and power, the combative nature to slay the dragon.</a:t>
            </a:r>
          </a:p>
        </p:txBody>
      </p:sp>
      <p:pic>
        <p:nvPicPr>
          <p:cNvPr id="10" name="Picture 9" descr="A person posing for the camera&#10;&#10;Description automatically generated">
            <a:extLst>
              <a:ext uri="{FF2B5EF4-FFF2-40B4-BE49-F238E27FC236}">
                <a16:creationId xmlns:a16="http://schemas.microsoft.com/office/drawing/2014/main" id="{D071F225-5DCB-4908-B79B-8E9E472440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1305" y="479853"/>
            <a:ext cx="2609850" cy="3260501"/>
          </a:xfrm>
          <a:prstGeom prst="ellipse">
            <a:avLst/>
          </a:prstGeom>
          <a:ln>
            <a:noFill/>
          </a:ln>
          <a:effectLst>
            <a:glow rad="101600">
              <a:srgbClr val="A5C0B7">
                <a:alpha val="40000"/>
              </a:srgbClr>
            </a:glow>
            <a:softEdge rad="112500"/>
          </a:effectLst>
        </p:spPr>
      </p:pic>
    </p:spTree>
    <p:extLst>
      <p:ext uri="{BB962C8B-B14F-4D97-AF65-F5344CB8AC3E}">
        <p14:creationId xmlns:p14="http://schemas.microsoft.com/office/powerpoint/2010/main" val="672891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indoor, table, sitting, decorated&#10;&#10;Description automatically generated">
            <a:extLst>
              <a:ext uri="{FF2B5EF4-FFF2-40B4-BE49-F238E27FC236}">
                <a16:creationId xmlns:a16="http://schemas.microsoft.com/office/drawing/2014/main" id="{5E6F2863-2010-49C8-A455-97D38E805B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632" y="1888603"/>
            <a:ext cx="2560320" cy="2691614"/>
          </a:xfrm>
          <a:prstGeom prst="rect">
            <a:avLst/>
          </a:prstGeom>
          <a:ln>
            <a:noFill/>
          </a:ln>
          <a:effectLst>
            <a:softEdge rad="152400"/>
          </a:effectLst>
        </p:spPr>
      </p:pic>
      <p:cxnSp>
        <p:nvCxnSpPr>
          <p:cNvPr id="17" name="Straight Connector 16">
            <a:extLst>
              <a:ext uri="{FF2B5EF4-FFF2-40B4-BE49-F238E27FC236}">
                <a16:creationId xmlns:a16="http://schemas.microsoft.com/office/drawing/2014/main" id="{50DA1EB8-87CF-4588-A1FD-4756F9A28F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10079"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8" name="Picture Placeholder 7" descr="A picture containing shirt, food&#10;&#10;Description automatically generated">
            <a:extLst>
              <a:ext uri="{FF2B5EF4-FFF2-40B4-BE49-F238E27FC236}">
                <a16:creationId xmlns:a16="http://schemas.microsoft.com/office/drawing/2014/main" id="{6168F83F-20DD-433E-8BEA-41FA0A09DC8D}"/>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202" r="1202"/>
          <a:stretch>
            <a:fillRect/>
          </a:stretch>
        </p:blipFill>
        <p:spPr>
          <a:xfrm>
            <a:off x="3400507" y="2271638"/>
            <a:ext cx="2560320" cy="2024591"/>
          </a:xfrm>
          <a:prstGeom prst="ellipse">
            <a:avLst/>
          </a:prstGeom>
          <a:ln>
            <a:noFill/>
          </a:ln>
          <a:effectLst>
            <a:outerShdw blurRad="50800" dist="38100" algn="l" rotWithShape="0">
              <a:prstClr val="black">
                <a:alpha val="40000"/>
              </a:prstClr>
            </a:outerShdw>
            <a:softEdge rad="112500"/>
          </a:effectLst>
        </p:spPr>
      </p:pic>
      <p:cxnSp>
        <p:nvCxnSpPr>
          <p:cNvPr id="19" name="Straight Connector 18">
            <a:extLst>
              <a:ext uri="{FF2B5EF4-FFF2-40B4-BE49-F238E27FC236}">
                <a16:creationId xmlns:a16="http://schemas.microsoft.com/office/drawing/2014/main" id="{D7A4E378-EA57-47B9-B1EB-58B998F6C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2595"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0" name="Picture Placeholder 9" descr="A person looking towards the camera&#10;&#10;Description automatically generated">
            <a:extLst>
              <a:ext uri="{FF2B5EF4-FFF2-40B4-BE49-F238E27FC236}">
                <a16:creationId xmlns:a16="http://schemas.microsoft.com/office/drawing/2014/main" id="{D38638CC-F4E6-414C-81A6-D7DAE6A84E37}"/>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18773" r="18773"/>
          <a:stretch>
            <a:fillRect/>
          </a:stretch>
        </p:blipFill>
        <p:spPr>
          <a:xfrm>
            <a:off x="6235726" y="1888602"/>
            <a:ext cx="2560320" cy="2691615"/>
          </a:xfrm>
          <a:prstGeom prst="rect">
            <a:avLst/>
          </a:prstGeom>
          <a:ln>
            <a:noFill/>
          </a:ln>
          <a:effectLst>
            <a:softEdge rad="203200"/>
          </a:effectLst>
        </p:spPr>
      </p:pic>
      <p:cxnSp>
        <p:nvCxnSpPr>
          <p:cNvPr id="21" name="Straight Connector 20">
            <a:extLst>
              <a:ext uri="{FF2B5EF4-FFF2-40B4-BE49-F238E27FC236}">
                <a16:creationId xmlns:a16="http://schemas.microsoft.com/office/drawing/2014/main" id="{D2B31ED6-76F0-425A-9A41-C947AEF9C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66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Picture Placeholder 5" descr="A picture containing indoor, sitting, rope, bed&#10;&#10;Description automatically generated">
            <a:extLst>
              <a:ext uri="{FF2B5EF4-FFF2-40B4-BE49-F238E27FC236}">
                <a16:creationId xmlns:a16="http://schemas.microsoft.com/office/drawing/2014/main" id="{68535F70-C484-4231-9F5F-4721003270FF}"/>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6853" b="6853"/>
          <a:stretch>
            <a:fillRect/>
          </a:stretch>
        </p:blipFill>
        <p:spPr>
          <a:xfrm>
            <a:off x="9147048" y="2271639"/>
            <a:ext cx="2560320" cy="2024590"/>
          </a:xfrm>
          <a:prstGeom prst="ellipse">
            <a:avLst/>
          </a:prstGeom>
          <a:ln>
            <a:noFill/>
          </a:ln>
          <a:effectLst>
            <a:reflection blurRad="533400" stA="50000" endA="300" endPos="90000" dir="5400000" sy="-100000" algn="bl" rotWithShape="0"/>
            <a:softEdge rad="112500"/>
          </a:effectLst>
        </p:spPr>
      </p:pic>
      <p:sp>
        <p:nvSpPr>
          <p:cNvPr id="14" name="TextBox 13">
            <a:extLst>
              <a:ext uri="{FF2B5EF4-FFF2-40B4-BE49-F238E27FC236}">
                <a16:creationId xmlns:a16="http://schemas.microsoft.com/office/drawing/2014/main" id="{9665A87D-33D9-437F-B57F-8A1186A2AE81}"/>
              </a:ext>
            </a:extLst>
          </p:cNvPr>
          <p:cNvSpPr txBox="1"/>
          <p:nvPr/>
        </p:nvSpPr>
        <p:spPr>
          <a:xfrm>
            <a:off x="1564385" y="373557"/>
            <a:ext cx="9016419" cy="1200329"/>
          </a:xfrm>
          <a:prstGeom prst="rect">
            <a:avLst/>
          </a:prstGeom>
          <a:noFill/>
        </p:spPr>
        <p:txBody>
          <a:bodyPr wrap="square" rtlCol="0">
            <a:spAutoFit/>
          </a:bodyPr>
          <a:lstStyle/>
          <a:p>
            <a:pPr algn="ctr"/>
            <a:r>
              <a:rPr lang="en-GB" dirty="0"/>
              <a:t>The normal adult attainment of individuation Is possible only through a severe crisis or illness. This forces one over the threshold, into the conquest and battle to slay the dragon, into the depth of the abyss. Inner and outer realities the first appeared as strange and frightening are now experienced and unmasked as belonging to one`s own true being</a:t>
            </a:r>
          </a:p>
        </p:txBody>
      </p:sp>
      <p:sp>
        <p:nvSpPr>
          <p:cNvPr id="15" name="TextBox 14">
            <a:extLst>
              <a:ext uri="{FF2B5EF4-FFF2-40B4-BE49-F238E27FC236}">
                <a16:creationId xmlns:a16="http://schemas.microsoft.com/office/drawing/2014/main" id="{1295FF96-A996-486C-9EDC-3ABDCB747A9D}"/>
              </a:ext>
            </a:extLst>
          </p:cNvPr>
          <p:cNvSpPr txBox="1"/>
          <p:nvPr/>
        </p:nvSpPr>
        <p:spPr>
          <a:xfrm>
            <a:off x="484631" y="4826675"/>
            <a:ext cx="11446103" cy="1200329"/>
          </a:xfrm>
          <a:prstGeom prst="rect">
            <a:avLst/>
          </a:prstGeom>
          <a:noFill/>
        </p:spPr>
        <p:txBody>
          <a:bodyPr wrap="square" rtlCol="0">
            <a:spAutoFit/>
          </a:bodyPr>
          <a:lstStyle/>
          <a:p>
            <a:pPr algn="ctr"/>
            <a:r>
              <a:rPr lang="en-GB" dirty="0"/>
              <a:t>The ego experiencing belonging to the self, an ego-self axis, which determines the development of the personality at a higher level of expression. The ego becomes the transparent exponent of the self, the agent of transformation, as the self becomes one`s most treasured essence. Only during this process does courage arise for the ego, that no longer clings to itself, but though transformation surrenders and devotes itself to self.</a:t>
            </a:r>
          </a:p>
        </p:txBody>
      </p:sp>
    </p:spTree>
    <p:extLst>
      <p:ext uri="{BB962C8B-B14F-4D97-AF65-F5344CB8AC3E}">
        <p14:creationId xmlns:p14="http://schemas.microsoft.com/office/powerpoint/2010/main" val="3753897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FAC8C30-93FA-4F99-80C4-C952D83A49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13">
            <a:extLst>
              <a:ext uri="{FF2B5EF4-FFF2-40B4-BE49-F238E27FC236}">
                <a16:creationId xmlns:a16="http://schemas.microsoft.com/office/drawing/2014/main" id="{F3ACDE2A-6BC1-4786-87B1-F7DA35351E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6" name="Straight Connector 15">
            <a:extLst>
              <a:ext uri="{FF2B5EF4-FFF2-40B4-BE49-F238E27FC236}">
                <a16:creationId xmlns:a16="http://schemas.microsoft.com/office/drawing/2014/main" id="{0A2CC8B5-9886-4AFA-BE09-6178A4ED30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7" name="Picture Placeholder 6" descr="A close up of a logo&#10;&#10;Description automatically generated">
            <a:extLst>
              <a:ext uri="{FF2B5EF4-FFF2-40B4-BE49-F238E27FC236}">
                <a16:creationId xmlns:a16="http://schemas.microsoft.com/office/drawing/2014/main" id="{68673898-B8B0-492E-90F3-BDF69D8BFB3F}"/>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8324" r="18324"/>
          <a:stretch>
            <a:fillRect/>
          </a:stretch>
        </p:blipFill>
        <p:spPr>
          <a:xfrm>
            <a:off x="275771" y="157297"/>
            <a:ext cx="4152879" cy="4834408"/>
          </a:xfrm>
          <a:prstGeom prst="roundRect">
            <a:avLst>
              <a:gd name="adj" fmla="val 8594"/>
            </a:avLst>
          </a:prstGeom>
          <a:solidFill>
            <a:srgbClr val="FFFFFF">
              <a:shade val="85000"/>
            </a:srgbClr>
          </a:solidFill>
          <a:ln>
            <a:noFill/>
          </a:ln>
          <a:effectLst>
            <a:outerShdw blurRad="50800" dist="114300" dir="5400000" algn="ctr" rotWithShape="0">
              <a:srgbClr val="EC7345"/>
            </a:outerShdw>
            <a:reflection blurRad="12700" stA="38000" endPos="28000" dist="5000" dir="5400000" sy="-100000" algn="bl" rotWithShape="0"/>
            <a:softEdge rad="114300"/>
          </a:effectLst>
        </p:spPr>
      </p:pic>
      <p:pic>
        <p:nvPicPr>
          <p:cNvPr id="5" name="Picture Placeholder 4" descr="A picture containing young, wearing, blue, child&#10;&#10;Description automatically generated">
            <a:extLst>
              <a:ext uri="{FF2B5EF4-FFF2-40B4-BE49-F238E27FC236}">
                <a16:creationId xmlns:a16="http://schemas.microsoft.com/office/drawing/2014/main" id="{77819355-72D8-43A8-B2BF-D59F7225B163}"/>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t="16308" b="16308"/>
          <a:stretch>
            <a:fillRect/>
          </a:stretch>
        </p:blipFill>
        <p:spPr>
          <a:xfrm>
            <a:off x="5531111" y="235420"/>
            <a:ext cx="5159676" cy="2086080"/>
          </a:xfrm>
          <a:prstGeom prst="rect">
            <a:avLst/>
          </a:prstGeom>
          <a:ln>
            <a:noFill/>
          </a:ln>
          <a:effectLst>
            <a:reflection blurRad="431800" stA="50000" endA="295" endPos="92000" dist="152400" dir="5400000" sy="-100000" algn="bl" rotWithShape="0"/>
            <a:softEdge rad="304800"/>
          </a:effectLst>
        </p:spPr>
      </p:pic>
      <p:sp>
        <p:nvSpPr>
          <p:cNvPr id="8" name="TextBox 7">
            <a:extLst>
              <a:ext uri="{FF2B5EF4-FFF2-40B4-BE49-F238E27FC236}">
                <a16:creationId xmlns:a16="http://schemas.microsoft.com/office/drawing/2014/main" id="{9EE8A22A-2FE0-4AD9-BC0C-644505F99DD2}"/>
              </a:ext>
            </a:extLst>
          </p:cNvPr>
          <p:cNvSpPr txBox="1"/>
          <p:nvPr/>
        </p:nvSpPr>
        <p:spPr>
          <a:xfrm>
            <a:off x="4704421" y="2291686"/>
            <a:ext cx="7356950" cy="4108817"/>
          </a:xfrm>
          <a:prstGeom prst="rect">
            <a:avLst/>
          </a:prstGeom>
          <a:noFill/>
        </p:spPr>
        <p:txBody>
          <a:bodyPr wrap="square" rtlCol="0">
            <a:spAutoFit/>
          </a:bodyPr>
          <a:lstStyle/>
          <a:p>
            <a:pPr algn="ctr">
              <a:lnSpc>
                <a:spcPct val="150000"/>
              </a:lnSpc>
            </a:pPr>
            <a:r>
              <a:rPr lang="en-GB" dirty="0"/>
              <a:t>To enter heaven, the dragon of darkness must be challenged and destroyed. We need to integrate the anima and release a great cache of libido and Bioenergy. With more intellectual and emotional power, one can confront the dark side of the female psyche.</a:t>
            </a:r>
          </a:p>
          <a:p>
            <a:pPr algn="ctr">
              <a:lnSpc>
                <a:spcPct val="150000"/>
              </a:lnSpc>
            </a:pPr>
            <a:r>
              <a:rPr lang="en-GB" dirty="0"/>
              <a:t>The journey of healing aims at unearthing the hidden parts of the Self to bring life back to the frozen aspects of the soul. This demands a long and in-depth examination of our own psyche. We must become our own mother and learn to love those parts of ourselves and accept that love, so we may come back to life and become whole. </a:t>
            </a:r>
          </a:p>
          <a:p>
            <a:endParaRPr lang="en-GB" dirty="0"/>
          </a:p>
        </p:txBody>
      </p:sp>
    </p:spTree>
    <p:extLst>
      <p:ext uri="{BB962C8B-B14F-4D97-AF65-F5344CB8AC3E}">
        <p14:creationId xmlns:p14="http://schemas.microsoft.com/office/powerpoint/2010/main" val="1317408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EA869E1-F851-4A52-92F5-77E592B76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45" name="Picture 44">
            <a:extLst>
              <a:ext uri="{FF2B5EF4-FFF2-40B4-BE49-F238E27FC236}">
                <a16:creationId xmlns:a16="http://schemas.microsoft.com/office/drawing/2014/main" id="{B083AD55-8296-44BD-8E14-DD2DDBC351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7" name="Straight Connector 46">
            <a:extLst>
              <a:ext uri="{FF2B5EF4-FFF2-40B4-BE49-F238E27FC236}">
                <a16:creationId xmlns:a16="http://schemas.microsoft.com/office/drawing/2014/main" id="{2BF46B26-15FC-4C5A-94FA-AE9ED64B5C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12F6065-5345-44BD-B66E-5487CCD7A9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51" name="Rectangle 50">
            <a:extLst>
              <a:ext uri="{FF2B5EF4-FFF2-40B4-BE49-F238E27FC236}">
                <a16:creationId xmlns:a16="http://schemas.microsoft.com/office/drawing/2014/main" id="{E7ABCFA2-55B0-438C-A39A-637FFC624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1BD2C934-710E-4E0E-9ED4-03F07E019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9" name="TextBox 8">
            <a:extLst>
              <a:ext uri="{FF2B5EF4-FFF2-40B4-BE49-F238E27FC236}">
                <a16:creationId xmlns:a16="http://schemas.microsoft.com/office/drawing/2014/main" id="{C833DE57-365B-49F3-88C3-6F1EF5008B8F}"/>
              </a:ext>
            </a:extLst>
          </p:cNvPr>
          <p:cNvSpPr txBox="1"/>
          <p:nvPr/>
        </p:nvSpPr>
        <p:spPr>
          <a:xfrm>
            <a:off x="485695" y="624116"/>
            <a:ext cx="3516206" cy="2719613"/>
          </a:xfrm>
          <a:prstGeom prst="rect">
            <a:avLst/>
          </a:prstGeom>
        </p:spPr>
        <p:txBody>
          <a:bodyPr vert="horz" lIns="91440" tIns="45720" rIns="91440" bIns="0" rtlCol="0" anchor="b">
            <a:normAutofit/>
          </a:bodyPr>
          <a:lstStyle/>
          <a:p>
            <a:pPr defTabSz="914400">
              <a:lnSpc>
                <a:spcPct val="90000"/>
              </a:lnSpc>
              <a:spcBef>
                <a:spcPct val="0"/>
              </a:spcBef>
              <a:spcAft>
                <a:spcPts val="600"/>
              </a:spcAft>
            </a:pPr>
            <a:r>
              <a:rPr lang="en-US" sz="2000" b="1" cap="all" dirty="0">
                <a:latin typeface="+mj-lt"/>
                <a:ea typeface="+mj-ea"/>
                <a:cs typeface="+mj-cs"/>
              </a:rPr>
              <a:t>“Until you make the unconscious conscious, it will direct  Your life, and you will call it fate."</a:t>
            </a:r>
          </a:p>
        </p:txBody>
      </p:sp>
      <p:cxnSp>
        <p:nvCxnSpPr>
          <p:cNvPr id="55" name="Straight Connector 54">
            <a:extLst>
              <a:ext uri="{FF2B5EF4-FFF2-40B4-BE49-F238E27FC236}">
                <a16:creationId xmlns:a16="http://schemas.microsoft.com/office/drawing/2014/main" id="{0AD0F4F3-8F5C-421F-9FC1-DB3ED0BF6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009" y="3526496"/>
            <a:ext cx="3023617"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7" name="Picture Placeholder 6" descr="A wooden table&#10;&#10;Description automatically generated">
            <a:extLst>
              <a:ext uri="{FF2B5EF4-FFF2-40B4-BE49-F238E27FC236}">
                <a16:creationId xmlns:a16="http://schemas.microsoft.com/office/drawing/2014/main" id="{96026D8E-8FEC-4FE0-B92F-A6F31035A086}"/>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3489" r="14098" b="-1"/>
          <a:stretch/>
        </p:blipFill>
        <p:spPr>
          <a:xfrm>
            <a:off x="4263987" y="1429143"/>
            <a:ext cx="3692411" cy="3829172"/>
          </a:xfrm>
          <a:prstGeom prst="ellipse">
            <a:avLst/>
          </a:prstGeom>
          <a:ln>
            <a:noFill/>
          </a:ln>
          <a:effectLst>
            <a:reflection blurRad="6350" stA="50000" endA="300" endPos="90000" dist="50800" dir="5400000" sy="-100000" algn="bl" rotWithShape="0"/>
            <a:softEdge rad="112500"/>
          </a:effectLst>
        </p:spPr>
      </p:pic>
      <p:pic>
        <p:nvPicPr>
          <p:cNvPr id="5" name="Picture Placeholder 4" descr="A picture containing indoor, person, person, person&#10;&#10;Description automatically generated">
            <a:extLst>
              <a:ext uri="{FF2B5EF4-FFF2-40B4-BE49-F238E27FC236}">
                <a16:creationId xmlns:a16="http://schemas.microsoft.com/office/drawing/2014/main" id="{EF442F54-5A92-469E-A224-006CB0E6035E}"/>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l="16943" r="18690" b="-2"/>
          <a:stretch/>
        </p:blipFill>
        <p:spPr>
          <a:xfrm>
            <a:off x="7928014" y="624116"/>
            <a:ext cx="3692411" cy="3829187"/>
          </a:xfrm>
          <a:prstGeom prst="ellipse">
            <a:avLst/>
          </a:prstGeom>
          <a:ln>
            <a:noFill/>
          </a:ln>
          <a:effectLst>
            <a:outerShdw blurRad="76200" dir="13500000" sy="23000" kx="1200000" algn="br" rotWithShape="0">
              <a:prstClr val="black">
                <a:alpha val="20000"/>
              </a:prstClr>
            </a:outerShdw>
            <a:reflection blurRad="304800" stA="50000" endA="300" endPos="38500" dist="50800" dir="5400000" sy="-100000" algn="bl" rotWithShape="0"/>
            <a:softEdge rad="304800"/>
          </a:effectLst>
        </p:spPr>
      </p:pic>
      <p:pic>
        <p:nvPicPr>
          <p:cNvPr id="57" name="Picture 56">
            <a:extLst>
              <a:ext uri="{FF2B5EF4-FFF2-40B4-BE49-F238E27FC236}">
                <a16:creationId xmlns:a16="http://schemas.microsoft.com/office/drawing/2014/main" id="{B0A40572-62E5-460B-AD24-B6628527ACB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59" name="Straight Connector 58">
            <a:extLst>
              <a:ext uri="{FF2B5EF4-FFF2-40B4-BE49-F238E27FC236}">
                <a16:creationId xmlns:a16="http://schemas.microsoft.com/office/drawing/2014/main" id="{F1D872D4-D7E5-4CD8-9DAC-2BC612F08E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D18303F-8736-4305-9DED-987BC0B9C756}"/>
              </a:ext>
            </a:extLst>
          </p:cNvPr>
          <p:cNvSpPr txBox="1"/>
          <p:nvPr/>
        </p:nvSpPr>
        <p:spPr>
          <a:xfrm>
            <a:off x="3033486" y="4601029"/>
            <a:ext cx="184731" cy="369332"/>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11238850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531342" y="1596981"/>
            <a:ext cx="8162114" cy="4529182"/>
            <a:chOff x="1154113" y="2038815"/>
            <a:chExt cx="4040774" cy="2215331"/>
          </a:xfrm>
        </p:grpSpPr>
        <p:pic>
          <p:nvPicPr>
            <p:cNvPr id="3"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4113" y="2038815"/>
              <a:ext cx="4040774" cy="2215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739900" y="2178050"/>
              <a:ext cx="2851150" cy="17970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1" name="Rectangle 10"/>
          <p:cNvSpPr/>
          <p:nvPr/>
        </p:nvSpPr>
        <p:spPr>
          <a:xfrm>
            <a:off x="522925" y="2681305"/>
            <a:ext cx="3537320" cy="422808"/>
          </a:xfrm>
          <a:prstGeom prst="rect">
            <a:avLst/>
          </a:prstGeom>
        </p:spPr>
        <p:txBody>
          <a:bodyPr wrap="square">
            <a:spAutoFit/>
          </a:bodyPr>
          <a:lstStyle/>
          <a:p>
            <a:pPr>
              <a:lnSpc>
                <a:spcPct val="150000"/>
              </a:lnSpc>
            </a:pPr>
            <a:r>
              <a:rPr lang="en-GB" sz="1600" b="1" dirty="0">
                <a:solidFill>
                  <a:schemeClr val="bg1">
                    <a:lumMod val="50000"/>
                  </a:schemeClr>
                </a:solidFill>
                <a:latin typeface="Source Sans Pro Black" panose="020B0803030403020204" pitchFamily="34" charset="0"/>
                <a:ea typeface="Lato" panose="020F0502020204030203" pitchFamily="34" charset="0"/>
                <a:cs typeface="Lato" panose="020F0502020204030203" pitchFamily="34" charset="0"/>
              </a:rPr>
              <a:t>KMARTIN1406@ZOHOMAIL.EU</a:t>
            </a:r>
            <a:endParaRPr lang="id-ID" sz="1600" b="1" dirty="0">
              <a:solidFill>
                <a:schemeClr val="bg1">
                  <a:lumMod val="50000"/>
                </a:schemeClr>
              </a:solidFill>
              <a:latin typeface="Source Sans Pro Black" panose="020B0803030403020204" pitchFamily="34" charset="0"/>
              <a:ea typeface="Lato" panose="020F0502020204030203" pitchFamily="34" charset="0"/>
              <a:cs typeface="Lato" panose="020F0502020204030203" pitchFamily="34" charset="0"/>
            </a:endParaRPr>
          </a:p>
        </p:txBody>
      </p:sp>
      <p:sp>
        <p:nvSpPr>
          <p:cNvPr id="13" name="TextBox 12"/>
          <p:cNvSpPr txBox="1"/>
          <p:nvPr/>
        </p:nvSpPr>
        <p:spPr>
          <a:xfrm>
            <a:off x="1520509" y="2025053"/>
            <a:ext cx="1249060" cy="461665"/>
          </a:xfrm>
          <a:prstGeom prst="rect">
            <a:avLst/>
          </a:prstGeom>
          <a:noFill/>
        </p:spPr>
        <p:txBody>
          <a:bodyPr wrap="none" rtlCol="0">
            <a:spAutoFit/>
          </a:bodyPr>
          <a:lstStyle/>
          <a:p>
            <a:r>
              <a:rPr lang="en-GB" sz="2400" spc="300" dirty="0">
                <a:solidFill>
                  <a:schemeClr val="tx1">
                    <a:lumMod val="75000"/>
                    <a:lumOff val="25000"/>
                  </a:schemeClr>
                </a:solidFill>
                <a:latin typeface="Exodus Demo" panose="00000500000000000000" pitchFamily="50" charset="0"/>
                <a:ea typeface="Lato Semibold" panose="020F0502020204030203" pitchFamily="34" charset="0"/>
                <a:cs typeface="Lato Semibold" panose="020F0502020204030203" pitchFamily="34" charset="0"/>
              </a:rPr>
              <a:t>EMAIL</a:t>
            </a:r>
            <a:r>
              <a:rPr lang="en-GB" sz="1200" spc="300" dirty="0">
                <a:solidFill>
                  <a:schemeClr val="tx1">
                    <a:lumMod val="75000"/>
                    <a:lumOff val="25000"/>
                  </a:schemeClr>
                </a:solidFill>
                <a:latin typeface="Exodus Demo" panose="00000500000000000000" pitchFamily="50" charset="0"/>
                <a:ea typeface="Lato Semibold" panose="020F0502020204030203" pitchFamily="34" charset="0"/>
                <a:cs typeface="Lato Semibold" panose="020F0502020204030203" pitchFamily="34" charset="0"/>
              </a:rPr>
              <a:t> </a:t>
            </a:r>
            <a:endParaRPr lang="id-ID" sz="1200" spc="300" dirty="0">
              <a:solidFill>
                <a:schemeClr val="tx1">
                  <a:lumMod val="75000"/>
                  <a:lumOff val="25000"/>
                </a:schemeClr>
              </a:solidFill>
              <a:latin typeface="Exodus Demo" panose="00000500000000000000" pitchFamily="50" charset="0"/>
              <a:ea typeface="Lato Semibold" panose="020F0502020204030203" pitchFamily="34" charset="0"/>
              <a:cs typeface="Lato Semibold" panose="020F0502020204030203" pitchFamily="34" charset="0"/>
            </a:endParaRPr>
          </a:p>
        </p:txBody>
      </p:sp>
      <p:sp>
        <p:nvSpPr>
          <p:cNvPr id="16" name="TextBox 15"/>
          <p:cNvSpPr txBox="1"/>
          <p:nvPr/>
        </p:nvSpPr>
        <p:spPr>
          <a:xfrm>
            <a:off x="2414864" y="507963"/>
            <a:ext cx="6268063" cy="646331"/>
          </a:xfrm>
          <a:prstGeom prst="rect">
            <a:avLst/>
          </a:prstGeom>
          <a:noFill/>
        </p:spPr>
        <p:txBody>
          <a:bodyPr wrap="none" rtlCol="0">
            <a:spAutoFit/>
          </a:bodyPr>
          <a:lstStyle/>
          <a:p>
            <a:r>
              <a:rPr lang="en-GB" sz="3600" spc="300" dirty="0">
                <a:solidFill>
                  <a:schemeClr val="tx1">
                    <a:lumMod val="85000"/>
                    <a:lumOff val="15000"/>
                  </a:schemeClr>
                </a:solidFill>
                <a:latin typeface="Source Sans Pro Semibold" panose="020B0603030403020204" pitchFamily="34" charset="0"/>
                <a:ea typeface="Source Sans Pro Semibold" panose="020B0603030403020204" pitchFamily="34" charset="0"/>
              </a:rPr>
              <a:t>WWW.CONJUNCTIO.CO.UK</a:t>
            </a:r>
            <a:endParaRPr lang="id-ID" sz="3600" spc="300" dirty="0">
              <a:solidFill>
                <a:schemeClr val="tx1">
                  <a:lumMod val="85000"/>
                  <a:lumOff val="15000"/>
                </a:schemeClr>
              </a:solidFill>
              <a:latin typeface="Source Sans Pro Semibold" panose="020B0603030403020204" pitchFamily="34" charset="0"/>
              <a:ea typeface="Source Sans Pro Semibold" panose="020B0603030403020204" pitchFamily="34" charset="0"/>
            </a:endParaRPr>
          </a:p>
        </p:txBody>
      </p:sp>
      <p:pic>
        <p:nvPicPr>
          <p:cNvPr id="7" name="Picture Placeholder 6" descr="Icon&#10;&#10;Description automatically generated">
            <a:extLst>
              <a:ext uri="{FF2B5EF4-FFF2-40B4-BE49-F238E27FC236}">
                <a16:creationId xmlns:a16="http://schemas.microsoft.com/office/drawing/2014/main" id="{403F3A06-9030-4D27-B0C0-1B80C62BA08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7895" r="-27895"/>
          <a:stretch/>
        </p:blipFill>
        <p:spPr>
          <a:xfrm>
            <a:off x="3480697" y="1931151"/>
            <a:ext cx="8125654" cy="3670478"/>
          </a:xfrm>
          <a:prstGeom prst="rect">
            <a:avLst/>
          </a:prstGeom>
          <a:ln>
            <a:noFill/>
          </a:ln>
          <a:effectLst>
            <a:softEdge rad="112500"/>
          </a:effectLst>
        </p:spPr>
      </p:pic>
      <p:pic>
        <p:nvPicPr>
          <p:cNvPr id="20" name="Graphic 19" descr="Telephone">
            <a:extLst>
              <a:ext uri="{FF2B5EF4-FFF2-40B4-BE49-F238E27FC236}">
                <a16:creationId xmlns:a16="http://schemas.microsoft.com/office/drawing/2014/main" id="{775B9F20-E670-4D01-A593-D53AC21117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4375" y="3261452"/>
            <a:ext cx="914400" cy="914400"/>
          </a:xfrm>
          <a:prstGeom prst="rect">
            <a:avLst/>
          </a:prstGeom>
        </p:spPr>
      </p:pic>
      <p:sp>
        <p:nvSpPr>
          <p:cNvPr id="21" name="TextBox 20">
            <a:extLst>
              <a:ext uri="{FF2B5EF4-FFF2-40B4-BE49-F238E27FC236}">
                <a16:creationId xmlns:a16="http://schemas.microsoft.com/office/drawing/2014/main" id="{4C789DEE-01AF-4B23-BC47-331DA1A3FD0D}"/>
              </a:ext>
            </a:extLst>
          </p:cNvPr>
          <p:cNvSpPr txBox="1"/>
          <p:nvPr/>
        </p:nvSpPr>
        <p:spPr>
          <a:xfrm>
            <a:off x="1633941" y="3443224"/>
            <a:ext cx="1529586" cy="646331"/>
          </a:xfrm>
          <a:prstGeom prst="rect">
            <a:avLst/>
          </a:prstGeom>
          <a:noFill/>
        </p:spPr>
        <p:txBody>
          <a:bodyPr wrap="none" rtlCol="0">
            <a:spAutoFit/>
          </a:bodyPr>
          <a:lstStyle/>
          <a:p>
            <a:r>
              <a:rPr lang="en-GB" dirty="0"/>
              <a:t>07518-133742</a:t>
            </a:r>
          </a:p>
          <a:p>
            <a:r>
              <a:rPr lang="en-GB" dirty="0"/>
              <a:t>01344-884708</a:t>
            </a:r>
          </a:p>
        </p:txBody>
      </p:sp>
      <p:pic>
        <p:nvPicPr>
          <p:cNvPr id="23" name="Graphic 22" descr="Envelope">
            <a:extLst>
              <a:ext uri="{FF2B5EF4-FFF2-40B4-BE49-F238E27FC236}">
                <a16:creationId xmlns:a16="http://schemas.microsoft.com/office/drawing/2014/main" id="{82FDFA53-C922-472F-944A-4A218D0C80B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3727" y="1798686"/>
            <a:ext cx="914400" cy="914400"/>
          </a:xfrm>
          <a:prstGeom prst="rect">
            <a:avLst/>
          </a:prstGeom>
        </p:spPr>
      </p:pic>
    </p:spTree>
    <p:extLst>
      <p:ext uri="{BB962C8B-B14F-4D97-AF65-F5344CB8AC3E}">
        <p14:creationId xmlns:p14="http://schemas.microsoft.com/office/powerpoint/2010/main" val="2461159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6000" y="449942"/>
            <a:ext cx="5060042" cy="3366371"/>
          </a:xfrm>
          <a:prstGeom prst="rect">
            <a:avLst/>
          </a:prstGeom>
        </p:spPr>
        <p:txBody>
          <a:bodyPr wrap="square">
            <a:spAutoFit/>
          </a:bodyPr>
          <a:lstStyle/>
          <a:p>
            <a:pPr algn="just">
              <a:lnSpc>
                <a:spcPct val="150000"/>
              </a:lnSpc>
            </a:pPr>
            <a:r>
              <a:rPr lang="en-GB" dirty="0"/>
              <a:t>Where we are no longer acceptable as an innocent child , some part of us dies. If we challenge or confront our mother, the nervous system becomes hypervigilant and anxious , resulting in fears of abandonment or engulfment. We will try to destroy anything that may facilitate change or confrontation , where we can return to the maternal womb of safety and protection</a:t>
            </a:r>
            <a:endParaRPr lang="id-ID"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sp>
        <p:nvSpPr>
          <p:cNvPr id="10" name="Rectangle 9"/>
          <p:cNvSpPr/>
          <p:nvPr/>
        </p:nvSpPr>
        <p:spPr>
          <a:xfrm>
            <a:off x="3641769" y="4329536"/>
            <a:ext cx="2150748" cy="478971"/>
          </a:xfrm>
          <a:prstGeom prst="rect">
            <a:avLst/>
          </a:prstGeom>
          <a:solidFill>
            <a:srgbClr val="EC7345">
              <a:alpha val="52000"/>
            </a:srgbClr>
          </a:solidFill>
          <a:ln w="28575">
            <a:solidFill>
              <a:srgbClr val="3982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TextBox 10"/>
          <p:cNvSpPr txBox="1"/>
          <p:nvPr/>
        </p:nvSpPr>
        <p:spPr>
          <a:xfrm>
            <a:off x="3641769" y="4415132"/>
            <a:ext cx="2115707" cy="307777"/>
          </a:xfrm>
          <a:prstGeom prst="rect">
            <a:avLst/>
          </a:prstGeom>
          <a:noFill/>
          <a:effectLst>
            <a:glow rad="127000">
              <a:schemeClr val="accent1"/>
            </a:glow>
            <a:reflection stA="42000" endPos="65000" dist="50800" dir="5400000" sy="-100000" algn="bl" rotWithShape="0"/>
          </a:effectLst>
        </p:spPr>
        <p:txBody>
          <a:bodyPr wrap="none" rtlCol="0">
            <a:spAutoFit/>
          </a:bodyPr>
          <a:lstStyle/>
          <a:p>
            <a:r>
              <a:rPr lang="en-GB" sz="1400" b="1" spc="300" dirty="0">
                <a:solidFill>
                  <a:schemeClr val="tx1">
                    <a:lumMod val="85000"/>
                    <a:lumOff val="15000"/>
                  </a:schemeClr>
                </a:solidFill>
                <a:latin typeface="Source Sans Pro Black" panose="020B0803030403020204" pitchFamily="34" charset="0"/>
                <a:ea typeface="Source Sans Pro Semibold" panose="020B0603030403020204" pitchFamily="34" charset="0"/>
              </a:rPr>
              <a:t>HYPERVIGILANCE</a:t>
            </a:r>
            <a:endParaRPr lang="id-ID" sz="1400" b="1" spc="300" dirty="0">
              <a:solidFill>
                <a:schemeClr val="tx1">
                  <a:lumMod val="85000"/>
                  <a:lumOff val="15000"/>
                </a:schemeClr>
              </a:solidFill>
              <a:latin typeface="Source Sans Pro Black" panose="020B0803030403020204" pitchFamily="34" charset="0"/>
              <a:ea typeface="Source Sans Pro Semibold" panose="020B0603030403020204" pitchFamily="34" charset="0"/>
            </a:endParaRPr>
          </a:p>
        </p:txBody>
      </p:sp>
      <p:pic>
        <p:nvPicPr>
          <p:cNvPr id="13" name="Picture Placeholder 12" descr="A person holding a teddy bear&#10;&#10;Description automatically generated">
            <a:extLst>
              <a:ext uri="{FF2B5EF4-FFF2-40B4-BE49-F238E27FC236}">
                <a16:creationId xmlns:a16="http://schemas.microsoft.com/office/drawing/2014/main" id="{D7A7DC80-8093-404F-9E15-43EA8E82F763}"/>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21596" t="176" r="32864" b="-176"/>
          <a:stretch/>
        </p:blipFill>
        <p:spPr>
          <a:xfrm>
            <a:off x="522515" y="2293257"/>
            <a:ext cx="2815771" cy="4122058"/>
          </a:xfrm>
          <a:prstGeom prst="rect">
            <a:avLst/>
          </a:prstGeom>
          <a:ln>
            <a:noFill/>
          </a:ln>
          <a:effectLst>
            <a:softEdge rad="112500"/>
          </a:effectLst>
        </p:spPr>
      </p:pic>
      <p:pic>
        <p:nvPicPr>
          <p:cNvPr id="6" name="Picture Placeholder 5">
            <a:extLst>
              <a:ext uri="{FF2B5EF4-FFF2-40B4-BE49-F238E27FC236}">
                <a16:creationId xmlns:a16="http://schemas.microsoft.com/office/drawing/2014/main" id="{427813C3-F747-49FE-B076-3C0AA9929FCA}"/>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p:blipFill>
        <p:spPr>
          <a:xfrm>
            <a:off x="2580305" y="1204687"/>
            <a:ext cx="2789981" cy="2224314"/>
          </a:xfrm>
          <a:prstGeom prst="rect">
            <a:avLst/>
          </a:prstGeom>
          <a:ln>
            <a:noFill/>
          </a:ln>
          <a:effectLst>
            <a:softEdge rad="112500"/>
          </a:effectLst>
        </p:spPr>
      </p:pic>
      <p:sp>
        <p:nvSpPr>
          <p:cNvPr id="12" name="TextBox 11">
            <a:extLst>
              <a:ext uri="{FF2B5EF4-FFF2-40B4-BE49-F238E27FC236}">
                <a16:creationId xmlns:a16="http://schemas.microsoft.com/office/drawing/2014/main" id="{435A7160-16D9-42C9-B10F-90F48A4B8683}"/>
              </a:ext>
            </a:extLst>
          </p:cNvPr>
          <p:cNvSpPr txBox="1"/>
          <p:nvPr/>
        </p:nvSpPr>
        <p:spPr>
          <a:xfrm>
            <a:off x="6096000" y="3938787"/>
            <a:ext cx="5060042" cy="1709507"/>
          </a:xfrm>
          <a:prstGeom prst="rect">
            <a:avLst/>
          </a:prstGeom>
          <a:noFill/>
        </p:spPr>
        <p:txBody>
          <a:bodyPr wrap="square" rtlCol="0">
            <a:spAutoFit/>
          </a:bodyPr>
          <a:lstStyle/>
          <a:p>
            <a:pPr>
              <a:lnSpc>
                <a:spcPct val="150000"/>
              </a:lnSpc>
            </a:pPr>
            <a:r>
              <a:rPr lang="en-GB" dirty="0"/>
              <a:t>The neglectful mother cuts off any ability for metaphoric and symbolic thinking as we are denied access to the archetypal world, only seen through infantile toxic and distorted images and reasoning.</a:t>
            </a:r>
            <a:endParaRPr lang="id-ID" sz="2400" spc="300" dirty="0">
              <a:solidFill>
                <a:schemeClr val="tx1">
                  <a:lumMod val="85000"/>
                  <a:lumOff val="15000"/>
                </a:schemeClr>
              </a:solidFill>
              <a:latin typeface="Source Sans Pro Semibold" panose="020B0603030403020204" pitchFamily="34" charset="0"/>
              <a:ea typeface="Source Sans Pro Semibold" panose="020B0603030403020204" pitchFamily="34" charset="0"/>
            </a:endParaRPr>
          </a:p>
        </p:txBody>
      </p:sp>
    </p:spTree>
    <p:extLst>
      <p:ext uri="{BB962C8B-B14F-4D97-AF65-F5344CB8AC3E}">
        <p14:creationId xmlns:p14="http://schemas.microsoft.com/office/powerpoint/2010/main" val="357498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44" name="Picture 43">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6" name="Straight Connector 45">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50" name="Rectangle 49">
            <a:extLst>
              <a:ext uri="{FF2B5EF4-FFF2-40B4-BE49-F238E27FC236}">
                <a16:creationId xmlns:a16="http://schemas.microsoft.com/office/drawing/2014/main" id="{10419CA0-BFB4-4390-AB8F-5DBFCA45D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5CF4C623-16D7-4722-8EFB-A5B0E3BC07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2" name="TextBox 11"/>
          <p:cNvSpPr txBox="1"/>
          <p:nvPr/>
        </p:nvSpPr>
        <p:spPr>
          <a:xfrm>
            <a:off x="1451580" y="804520"/>
            <a:ext cx="5550355" cy="1049235"/>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3200" cap="all" spc="300" dirty="0">
                <a:latin typeface="Source Sans Pro Black" panose="020B0803030403020204" pitchFamily="34" charset="0"/>
                <a:ea typeface="+mj-ea"/>
                <a:cs typeface="+mj-cs"/>
              </a:rPr>
              <a:t>INNER TYRANT</a:t>
            </a:r>
          </a:p>
        </p:txBody>
      </p:sp>
      <p:sp>
        <p:nvSpPr>
          <p:cNvPr id="54" name="Rectangle 53">
            <a:extLst>
              <a:ext uri="{FF2B5EF4-FFF2-40B4-BE49-F238E27FC236}">
                <a16:creationId xmlns:a16="http://schemas.microsoft.com/office/drawing/2014/main" id="{596E9C81-ACBE-459E-A7D5-2BB824B68F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Rectangle 4"/>
          <p:cNvSpPr/>
          <p:nvPr/>
        </p:nvSpPr>
        <p:spPr>
          <a:xfrm>
            <a:off x="1529353" y="2018413"/>
            <a:ext cx="5550355" cy="3450613"/>
          </a:xfrm>
          <a:prstGeom prst="rect">
            <a:avLst/>
          </a:prstGeom>
        </p:spPr>
        <p:txBody>
          <a:bodyPr vert="horz" lIns="91440" tIns="45720" rIns="91440" bIns="45720" rtlCol="0" anchor="t">
            <a:normAutofit/>
          </a:bodyPr>
          <a:lstStyle/>
          <a:p>
            <a:pPr defTabSz="914400">
              <a:lnSpc>
                <a:spcPct val="120000"/>
              </a:lnSpc>
              <a:spcAft>
                <a:spcPts val="600"/>
              </a:spcAft>
              <a:buClr>
                <a:schemeClr val="accent1"/>
              </a:buClr>
              <a:buSzPct val="100000"/>
            </a:pPr>
            <a:r>
              <a:rPr lang="en-US" dirty="0"/>
              <a:t>The child ends up with an overwhelming desire to please others, pleasing those who can unconsciously manipulate them. The absent mother is intertwined with the victim, exasperating a cycle of hopelessness and despair, imprisoned by neurotic suffering.  As long as we are blind to the inner tyrant, we will continue to blame the outer tyrant, a person, political system or our own body. In the journey of healing, we work towards healing the wounds of our hearts, as we have the courage to face the darkness and ourselves. </a:t>
            </a:r>
          </a:p>
        </p:txBody>
      </p:sp>
      <p:grpSp>
        <p:nvGrpSpPr>
          <p:cNvPr id="56" name="Group 55">
            <a:extLst>
              <a:ext uri="{FF2B5EF4-FFF2-40B4-BE49-F238E27FC236}">
                <a16:creationId xmlns:a16="http://schemas.microsoft.com/office/drawing/2014/main" id="{CEBDCB18-ABE5-43B0-8B68-89FEDAECB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63259" y="583365"/>
            <a:chExt cx="4074533" cy="5181928"/>
          </a:xfrm>
        </p:grpSpPr>
        <p:sp>
          <p:nvSpPr>
            <p:cNvPr id="57" name="Rectangle 56">
              <a:extLst>
                <a:ext uri="{FF2B5EF4-FFF2-40B4-BE49-F238E27FC236}">
                  <a16:creationId xmlns:a16="http://schemas.microsoft.com/office/drawing/2014/main" id="{483C65C6-7268-490D-B4A8-927D45FAB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4074533"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6133D4A5-82E5-43A0-9FF0-81B7AC16CD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345028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Placeholder 3" descr="A picture containing person, indoor, window, young&#10;&#10;Description automatically generated">
            <a:extLst>
              <a:ext uri="{FF2B5EF4-FFF2-40B4-BE49-F238E27FC236}">
                <a16:creationId xmlns:a16="http://schemas.microsoft.com/office/drawing/2014/main" id="{0373E9AC-A1E5-452A-81B4-097061B4EDD3}"/>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33582" r="16280" b="-2"/>
          <a:stretch/>
        </p:blipFill>
        <p:spPr>
          <a:xfrm>
            <a:off x="8116373" y="1116345"/>
            <a:ext cx="2799103" cy="3866172"/>
          </a:xfrm>
          <a:prstGeom prst="rect">
            <a:avLst/>
          </a:prstGeom>
        </p:spPr>
      </p:pic>
      <p:pic>
        <p:nvPicPr>
          <p:cNvPr id="60" name="Picture 59">
            <a:extLst>
              <a:ext uri="{FF2B5EF4-FFF2-40B4-BE49-F238E27FC236}">
                <a16:creationId xmlns:a16="http://schemas.microsoft.com/office/drawing/2014/main" id="{08EC5C75-E28F-4899-9C2E-39431B82B7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2" name="Straight Connector 61">
            <a:extLst>
              <a:ext uri="{FF2B5EF4-FFF2-40B4-BE49-F238E27FC236}">
                <a16:creationId xmlns:a16="http://schemas.microsoft.com/office/drawing/2014/main" id="{46AAE0A1-60AD-4190-B85D-2DD8148369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8347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A1E2CDD8-967C-476D-9264-5D96567BCF09}"/>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a:stretch/>
        </p:blipFill>
        <p:spPr>
          <a:xfrm>
            <a:off x="484632" y="687991"/>
            <a:ext cx="3517119" cy="2340785"/>
          </a:xfrm>
          <a:prstGeom prst="ellipse">
            <a:avLst/>
          </a:prstGeom>
          <a:ln>
            <a:noFill/>
          </a:ln>
          <a:effectLst>
            <a:outerShdw blurRad="76200" dir="13500000" sy="23000" kx="1200000" algn="br" rotWithShape="0">
              <a:prstClr val="black">
                <a:alpha val="20000"/>
              </a:prstClr>
            </a:outerShdw>
            <a:softEdge rad="112500"/>
          </a:effectLst>
        </p:spPr>
      </p:pic>
      <p:cxnSp>
        <p:nvCxnSpPr>
          <p:cNvPr id="22" name="Straight Connector 21">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Picture Placeholder 5" descr="A close up of an object&#10;&#10;Description automatically generated">
            <a:extLst>
              <a:ext uri="{FF2B5EF4-FFF2-40B4-BE49-F238E27FC236}">
                <a16:creationId xmlns:a16="http://schemas.microsoft.com/office/drawing/2014/main" id="{E1E955D6-C38C-483E-B000-70F5B74D3319}"/>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t="2448" r="1" b="17391"/>
          <a:stretch/>
        </p:blipFill>
        <p:spPr>
          <a:xfrm>
            <a:off x="4312088" y="1073665"/>
            <a:ext cx="3537345" cy="1892762"/>
          </a:xfrm>
          <a:prstGeom prst="rect">
            <a:avLst/>
          </a:prstGeom>
          <a:ln>
            <a:noFill/>
          </a:ln>
          <a:effectLst>
            <a:softEdge rad="190500"/>
          </a:effectLst>
        </p:spPr>
      </p:pic>
      <p:cxnSp>
        <p:nvCxnSpPr>
          <p:cNvPr id="24" name="Straight Connector 23">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8" name="Picture Placeholder 7" descr="A picture containing rain, holding, person, standing&#10;&#10;Description automatically generated">
            <a:extLst>
              <a:ext uri="{FF2B5EF4-FFF2-40B4-BE49-F238E27FC236}">
                <a16:creationId xmlns:a16="http://schemas.microsoft.com/office/drawing/2014/main" id="{7BC2E02B-B86E-4E9A-9FE1-313B09EB01DD}"/>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r="-3" b="12019"/>
          <a:stretch/>
        </p:blipFill>
        <p:spPr>
          <a:xfrm>
            <a:off x="8190248" y="541163"/>
            <a:ext cx="3517120" cy="2065447"/>
          </a:xfrm>
          <a:prstGeom prst="rect">
            <a:avLst/>
          </a:prstGeom>
          <a:ln>
            <a:noFill/>
          </a:ln>
          <a:effectLst>
            <a:reflection blurRad="254000" stA="50000" endA="300" endPos="90000" dir="5400000" sy="-100000" algn="bl" rotWithShape="0"/>
            <a:softEdge rad="279400"/>
          </a:effectLst>
        </p:spPr>
      </p:pic>
      <p:sp>
        <p:nvSpPr>
          <p:cNvPr id="16" name="Rectangle 15">
            <a:extLst>
              <a:ext uri="{FF2B5EF4-FFF2-40B4-BE49-F238E27FC236}">
                <a16:creationId xmlns:a16="http://schemas.microsoft.com/office/drawing/2014/main" id="{8548740C-A087-4A4A-AECF-5BDFDC25000A}"/>
              </a:ext>
            </a:extLst>
          </p:cNvPr>
          <p:cNvSpPr/>
          <p:nvPr/>
        </p:nvSpPr>
        <p:spPr>
          <a:xfrm>
            <a:off x="484632" y="3429000"/>
            <a:ext cx="11475138" cy="2119876"/>
          </a:xfrm>
          <a:prstGeom prst="rect">
            <a:avLst/>
          </a:prstGeom>
        </p:spPr>
        <p:txBody>
          <a:bodyPr wrap="square">
            <a:spAutoFit/>
          </a:bodyPr>
          <a:lstStyle/>
          <a:p>
            <a:pPr algn="ctr">
              <a:lnSpc>
                <a:spcPct val="150000"/>
              </a:lnSpc>
            </a:pPr>
            <a:r>
              <a:rPr lang="en-GB" dirty="0"/>
              <a:t>We need to be ready to confront our mother; we need to embrace and integrate our authentic feelings, with a </a:t>
            </a:r>
            <a:r>
              <a:rPr lang="en-GB" dirty="0" err="1"/>
              <a:t>willful</a:t>
            </a:r>
            <a:r>
              <a:rPr lang="en-GB" dirty="0"/>
              <a:t> ,disciplined spirit of vibrance and creativity. The death of the psychological mother can be excruciating , but needed to instigate change, the death of values and beliefs rooted in fear and power. A lived examined life is constantly burning away the veils of illusions, gradually revealing the essence of who you are. Be willing to face cruel truths; we must die to a false image, false relationships and false faiths, and change our outer life.</a:t>
            </a:r>
            <a:endParaRPr lang="id-ID" sz="9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sp>
        <p:nvSpPr>
          <p:cNvPr id="18" name="TextBox 17">
            <a:extLst>
              <a:ext uri="{FF2B5EF4-FFF2-40B4-BE49-F238E27FC236}">
                <a16:creationId xmlns:a16="http://schemas.microsoft.com/office/drawing/2014/main" id="{5B8E75DA-9D06-4AFC-B647-1AAF4C53DD98}"/>
              </a:ext>
            </a:extLst>
          </p:cNvPr>
          <p:cNvSpPr txBox="1"/>
          <p:nvPr/>
        </p:nvSpPr>
        <p:spPr>
          <a:xfrm>
            <a:off x="3975066" y="149427"/>
            <a:ext cx="4241867" cy="461665"/>
          </a:xfrm>
          <a:prstGeom prst="rect">
            <a:avLst/>
          </a:prstGeom>
          <a:noFill/>
        </p:spPr>
        <p:txBody>
          <a:bodyPr wrap="none" rtlCol="0">
            <a:spAutoFit/>
          </a:bodyPr>
          <a:lstStyle/>
          <a:p>
            <a:r>
              <a:rPr lang="en-GB" sz="2400" b="1" spc="300">
                <a:solidFill>
                  <a:schemeClr val="tx1">
                    <a:lumMod val="85000"/>
                    <a:lumOff val="15000"/>
                  </a:schemeClr>
                </a:solidFill>
                <a:latin typeface="Source Sans Pro Black" panose="020B0803030403020204" pitchFamily="34" charset="0"/>
                <a:ea typeface="Source Sans Pro Semibold" panose="020B0603030403020204" pitchFamily="34" charset="0"/>
              </a:rPr>
              <a:t>PSYCHOLOGICAL DEATH</a:t>
            </a:r>
            <a:endParaRPr lang="id-ID" sz="2400" b="1" spc="300" dirty="0">
              <a:solidFill>
                <a:schemeClr val="tx1">
                  <a:lumMod val="85000"/>
                  <a:lumOff val="15000"/>
                </a:schemeClr>
              </a:solidFill>
              <a:latin typeface="Source Sans Pro Black" panose="020B0803030403020204" pitchFamily="34" charset="0"/>
              <a:ea typeface="Source Sans Pro Semibold" panose="020B0603030403020204" pitchFamily="34" charset="0"/>
            </a:endParaRPr>
          </a:p>
        </p:txBody>
      </p:sp>
    </p:spTree>
    <p:extLst>
      <p:ext uri="{BB962C8B-B14F-4D97-AF65-F5344CB8AC3E}">
        <p14:creationId xmlns:p14="http://schemas.microsoft.com/office/powerpoint/2010/main" val="1410321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52450" y="275772"/>
            <a:ext cx="2381250" cy="2228850"/>
          </a:xfrm>
          <a:prstGeom prst="rect">
            <a:avLst/>
          </a:prstGeom>
          <a:solidFill>
            <a:srgbClr val="EC7345">
              <a:alpha val="46000"/>
            </a:srgbClr>
          </a:solidFill>
          <a:ln w="38100">
            <a:solidFill>
              <a:srgbClr val="3982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Box 14"/>
          <p:cNvSpPr txBox="1"/>
          <p:nvPr/>
        </p:nvSpPr>
        <p:spPr>
          <a:xfrm>
            <a:off x="611414" y="913143"/>
            <a:ext cx="2263321" cy="954107"/>
          </a:xfrm>
          <a:prstGeom prst="rect">
            <a:avLst/>
          </a:prstGeom>
          <a:noFill/>
        </p:spPr>
        <p:txBody>
          <a:bodyPr wrap="square" rtlCol="0">
            <a:spAutoFit/>
          </a:bodyPr>
          <a:lstStyle/>
          <a:p>
            <a:pPr algn="ctr"/>
            <a:r>
              <a:rPr lang="en-GB" sz="2800" spc="300" dirty="0">
                <a:solidFill>
                  <a:schemeClr val="tx1">
                    <a:lumMod val="85000"/>
                    <a:lumOff val="15000"/>
                  </a:schemeClr>
                </a:solidFill>
                <a:latin typeface="Source Sans Pro Semibold" panose="020B0603030403020204" pitchFamily="34" charset="0"/>
                <a:ea typeface="Source Sans Pro Semibold" panose="020B0603030403020204" pitchFamily="34" charset="0"/>
              </a:rPr>
              <a:t>SEDUCTIVE </a:t>
            </a:r>
          </a:p>
          <a:p>
            <a:pPr algn="ctr"/>
            <a:r>
              <a:rPr lang="en-GB" sz="2800" spc="300" dirty="0">
                <a:solidFill>
                  <a:schemeClr val="tx1">
                    <a:lumMod val="85000"/>
                    <a:lumOff val="15000"/>
                  </a:schemeClr>
                </a:solidFill>
                <a:latin typeface="Source Sans Pro Semibold" panose="020B0603030403020204" pitchFamily="34" charset="0"/>
                <a:ea typeface="Source Sans Pro Semibold" panose="020B0603030403020204" pitchFamily="34" charset="0"/>
              </a:rPr>
              <a:t>DRAGON</a:t>
            </a:r>
            <a:endParaRPr lang="id-ID" sz="2800" spc="300" dirty="0">
              <a:solidFill>
                <a:schemeClr val="tx1">
                  <a:lumMod val="85000"/>
                  <a:lumOff val="15000"/>
                </a:schemeClr>
              </a:solidFill>
              <a:latin typeface="Source Sans Pro Semibold" panose="020B0603030403020204" pitchFamily="34" charset="0"/>
              <a:ea typeface="Source Sans Pro Semibold" panose="020B0603030403020204" pitchFamily="34" charset="0"/>
            </a:endParaRPr>
          </a:p>
        </p:txBody>
      </p:sp>
      <p:sp>
        <p:nvSpPr>
          <p:cNvPr id="16" name="Rectangle 15"/>
          <p:cNvSpPr/>
          <p:nvPr/>
        </p:nvSpPr>
        <p:spPr>
          <a:xfrm>
            <a:off x="10382250" y="5401129"/>
            <a:ext cx="1809750" cy="6334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1" name="Picture Placeholder 10" descr="A close up of a person&#10;&#10;Description automatically generated">
            <a:extLst>
              <a:ext uri="{FF2B5EF4-FFF2-40B4-BE49-F238E27FC236}">
                <a16:creationId xmlns:a16="http://schemas.microsoft.com/office/drawing/2014/main" id="{1988ACB5-12F6-47DB-BCB3-332BDE4D93FD}"/>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824" r="1824"/>
          <a:stretch>
            <a:fillRect/>
          </a:stretch>
        </p:blipFill>
        <p:spPr>
          <a:xfrm>
            <a:off x="3409950" y="495300"/>
            <a:ext cx="4267200" cy="2308830"/>
          </a:xfrm>
          <a:prstGeom prst="rect">
            <a:avLst/>
          </a:prstGeom>
          <a:ln>
            <a:noFill/>
          </a:ln>
          <a:effectLst>
            <a:reflection blurRad="6350" stA="52000" endA="300" endPos="35000" dir="5400000" sy="-100000" algn="bl" rotWithShape="0"/>
            <a:softEdge rad="112500"/>
          </a:effectLst>
        </p:spPr>
      </p:pic>
      <p:pic>
        <p:nvPicPr>
          <p:cNvPr id="13" name="Picture Placeholder 12" descr="A person looking at the camera&#10;&#10;Description automatically generated">
            <a:extLst>
              <a:ext uri="{FF2B5EF4-FFF2-40B4-BE49-F238E27FC236}">
                <a16:creationId xmlns:a16="http://schemas.microsoft.com/office/drawing/2014/main" id="{F5601D7C-6F9B-4816-B8A4-3A10492227EE}"/>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409" t="7738" r="-409" b="44642"/>
          <a:stretch/>
        </p:blipFill>
        <p:spPr>
          <a:xfrm>
            <a:off x="7924800" y="576150"/>
            <a:ext cx="4267200" cy="2227980"/>
          </a:xfrm>
          <a:prstGeom prst="rect">
            <a:avLst/>
          </a:prstGeom>
          <a:ln>
            <a:noFill/>
          </a:ln>
          <a:effectLst>
            <a:glow rad="228600">
              <a:srgbClr val="39827E">
                <a:alpha val="40000"/>
              </a:srgbClr>
            </a:glow>
            <a:softEdge rad="112500"/>
          </a:effectLst>
        </p:spPr>
      </p:pic>
      <p:sp>
        <p:nvSpPr>
          <p:cNvPr id="21" name="TextBox 20">
            <a:extLst>
              <a:ext uri="{FF2B5EF4-FFF2-40B4-BE49-F238E27FC236}">
                <a16:creationId xmlns:a16="http://schemas.microsoft.com/office/drawing/2014/main" id="{03FD871A-95A0-4FC4-9D08-EF6361E9B832}"/>
              </a:ext>
            </a:extLst>
          </p:cNvPr>
          <p:cNvSpPr txBox="1"/>
          <p:nvPr/>
        </p:nvSpPr>
        <p:spPr>
          <a:xfrm>
            <a:off x="776968" y="2877365"/>
            <a:ext cx="10638064" cy="2952027"/>
          </a:xfrm>
          <a:prstGeom prst="rect">
            <a:avLst/>
          </a:prstGeom>
          <a:noFill/>
        </p:spPr>
        <p:txBody>
          <a:bodyPr wrap="square" rtlCol="0">
            <a:spAutoFit/>
          </a:bodyPr>
          <a:lstStyle/>
          <a:p>
            <a:pPr algn="ctr">
              <a:lnSpc>
                <a:spcPct val="150000"/>
              </a:lnSpc>
            </a:pPr>
            <a:r>
              <a:rPr lang="en-GB" dirty="0"/>
              <a:t>The dragon represents the dragon mother in both aspects, the gentle, loving and yet the terrible, devouring mother who seeks to consume, seduce or enslave her children to her cause. She moulds her children to suit her personal agendas ,beliefs and own narcissistic demands, giving conditional love only. The child can’t criticise or challenge her morally perfidious outlook and intent. The mother may express herself as a noble cause and speak about equality and oneness. As the individual was unable to separate, the child dedicates themselves to her religion, political party or mystical cause. They continue to castrate themselves under the guise of selflessness and devotion, seeking to return to the maternal womb where the quest for global peace is justified</a:t>
            </a:r>
          </a:p>
        </p:txBody>
      </p:sp>
    </p:spTree>
    <p:extLst>
      <p:ext uri="{BB962C8B-B14F-4D97-AF65-F5344CB8AC3E}">
        <p14:creationId xmlns:p14="http://schemas.microsoft.com/office/powerpoint/2010/main" val="3226274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2" name="Rectangle 11">
            <a:extLst>
              <a:ext uri="{FF2B5EF4-FFF2-40B4-BE49-F238E27FC236}">
                <a16:creationId xmlns:a16="http://schemas.microsoft.com/office/drawing/2014/main" id="{2FAC8C30-93FA-4F99-80C4-C952D83A49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3" name="Picture 13">
            <a:extLst>
              <a:ext uri="{FF2B5EF4-FFF2-40B4-BE49-F238E27FC236}">
                <a16:creationId xmlns:a16="http://schemas.microsoft.com/office/drawing/2014/main" id="{F3ACDE2A-6BC1-4786-87B1-F7DA35351E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4" name="Straight Connector 15">
            <a:extLst>
              <a:ext uri="{FF2B5EF4-FFF2-40B4-BE49-F238E27FC236}">
                <a16:creationId xmlns:a16="http://schemas.microsoft.com/office/drawing/2014/main" id="{0A2CC8B5-9886-4AFA-BE09-6178A4ED30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7" name="Picture Placeholder 6">
            <a:extLst>
              <a:ext uri="{FF2B5EF4-FFF2-40B4-BE49-F238E27FC236}">
                <a16:creationId xmlns:a16="http://schemas.microsoft.com/office/drawing/2014/main" id="{82841645-2D4C-4BFE-ACD9-F5DB7AC7DFEA}"/>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35015" t="16305" b="16305"/>
          <a:stretch/>
        </p:blipFill>
        <p:spPr>
          <a:xfrm>
            <a:off x="4083761" y="116114"/>
            <a:ext cx="8108239" cy="5604685"/>
          </a:xfrm>
          <a:prstGeom prst="rect">
            <a:avLst/>
          </a:prstGeom>
          <a:effectLst>
            <a:glow rad="76200">
              <a:srgbClr val="EC7345">
                <a:alpha val="40000"/>
              </a:srgbClr>
            </a:glow>
            <a:outerShdw blurRad="50800" dist="38100" dir="2700000" algn="tl" rotWithShape="0">
              <a:prstClr val="black">
                <a:alpha val="50000"/>
              </a:prstClr>
            </a:outerShdw>
            <a:softEdge rad="165100"/>
          </a:effectLst>
        </p:spPr>
      </p:pic>
      <p:pic>
        <p:nvPicPr>
          <p:cNvPr id="5" name="Picture Placeholder 4" descr="A picture containing indoor, person, little, child&#10;&#10;Description automatically generated">
            <a:extLst>
              <a:ext uri="{FF2B5EF4-FFF2-40B4-BE49-F238E27FC236}">
                <a16:creationId xmlns:a16="http://schemas.microsoft.com/office/drawing/2014/main" id="{7796D2F1-ECE1-45B0-8E03-14AF156D4FD4}"/>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t="1221" b="1221"/>
          <a:stretch>
            <a:fillRect/>
          </a:stretch>
        </p:blipFill>
        <p:spPr>
          <a:xfrm>
            <a:off x="388009" y="385138"/>
            <a:ext cx="3307744" cy="4834408"/>
          </a:xfrm>
          <a:prstGeom prst="roundRect">
            <a:avLst>
              <a:gd name="adj" fmla="val 8594"/>
            </a:avLst>
          </a:prstGeom>
          <a:solidFill>
            <a:srgbClr val="FFFFFF">
              <a:shade val="85000"/>
            </a:srgbClr>
          </a:solidFill>
          <a:ln>
            <a:noFill/>
          </a:ln>
          <a:effectLst>
            <a:innerShdw blurRad="114300">
              <a:prstClr val="black"/>
            </a:innerShdw>
            <a:reflection blurRad="12700" stA="38000" endPos="28000" dist="5000" dir="5400000" sy="-100000" algn="bl" rotWithShape="0"/>
            <a:softEdge rad="101600"/>
          </a:effectLst>
        </p:spPr>
      </p:pic>
      <p:sp>
        <p:nvSpPr>
          <p:cNvPr id="8" name="TextBox 7">
            <a:extLst>
              <a:ext uri="{FF2B5EF4-FFF2-40B4-BE49-F238E27FC236}">
                <a16:creationId xmlns:a16="http://schemas.microsoft.com/office/drawing/2014/main" id="{4EA029E0-D2FB-42C6-ACC0-BAF96C67436A}"/>
              </a:ext>
            </a:extLst>
          </p:cNvPr>
          <p:cNvSpPr txBox="1"/>
          <p:nvPr/>
        </p:nvSpPr>
        <p:spPr>
          <a:xfrm>
            <a:off x="7391506" y="287583"/>
            <a:ext cx="4800494" cy="5029518"/>
          </a:xfrm>
          <a:prstGeom prst="rect">
            <a:avLst/>
          </a:prstGeom>
          <a:noFill/>
        </p:spPr>
        <p:txBody>
          <a:bodyPr wrap="square" rtlCol="0">
            <a:spAutoFit/>
          </a:bodyPr>
          <a:lstStyle/>
          <a:p>
            <a:pPr>
              <a:lnSpc>
                <a:spcPct val="150000"/>
              </a:lnSpc>
            </a:pPr>
            <a:r>
              <a:rPr lang="en-GB" b="1" dirty="0">
                <a:solidFill>
                  <a:schemeClr val="bg1"/>
                </a:solidFill>
              </a:rPr>
              <a:t>The daughter with a prohibitive mother and warm, distant father develops a wish to seduce her father away from the mother, making the father the slave with full acceptance of her sexuality, whilst punishing him for having preferred other women (mother) and offering herself in turn for slavery expiated by guilt. Sex is the act of taking the unconscious revenge against a father who had abandoned her and a husband who does not cause her pain as he is a non-threatening infant male.</a:t>
            </a:r>
          </a:p>
        </p:txBody>
      </p:sp>
    </p:spTree>
    <p:extLst>
      <p:ext uri="{BB962C8B-B14F-4D97-AF65-F5344CB8AC3E}">
        <p14:creationId xmlns:p14="http://schemas.microsoft.com/office/powerpoint/2010/main" val="4279081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Placeholder 7" descr="A picture containing outdoor, grass, field, standing&#10;&#10;Description automatically generated">
            <a:extLst>
              <a:ext uri="{FF2B5EF4-FFF2-40B4-BE49-F238E27FC236}">
                <a16:creationId xmlns:a16="http://schemas.microsoft.com/office/drawing/2014/main" id="{9157C8FE-1352-4B8F-91F1-BBF5C84C922D}"/>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l="18703" r="14547"/>
          <a:stretch/>
        </p:blipFill>
        <p:spPr>
          <a:xfrm>
            <a:off x="4432442" y="221830"/>
            <a:ext cx="3564930" cy="3245944"/>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effectLst>
            <a:softEdge rad="139700"/>
          </a:effectLst>
        </p:spPr>
      </p:pic>
      <p:pic>
        <p:nvPicPr>
          <p:cNvPr id="10" name="Picture Placeholder 9" descr="A group of people holding a sign&#10;&#10;Description automatically generated">
            <a:extLst>
              <a:ext uri="{FF2B5EF4-FFF2-40B4-BE49-F238E27FC236}">
                <a16:creationId xmlns:a16="http://schemas.microsoft.com/office/drawing/2014/main" id="{1256D717-AF6C-4B35-A771-4ED410DA71AA}"/>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23817" r="17324" b="4"/>
          <a:stretch/>
        </p:blipFill>
        <p:spPr>
          <a:xfrm>
            <a:off x="1854613" y="602504"/>
            <a:ext cx="2590737" cy="2536528"/>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a:effectLst>
            <a:reflection blurRad="457200" stA="50000" endA="300" endPos="55500" dist="50800" dir="5400000" sy="-100000" algn="bl" rotWithShape="0"/>
            <a:softEdge rad="50800"/>
          </a:effectLst>
        </p:spPr>
      </p:pic>
      <p:pic>
        <p:nvPicPr>
          <p:cNvPr id="6" name="Picture Placeholder 5">
            <a:extLst>
              <a:ext uri="{FF2B5EF4-FFF2-40B4-BE49-F238E27FC236}">
                <a16:creationId xmlns:a16="http://schemas.microsoft.com/office/drawing/2014/main" id="{8BFFDDBC-EA87-425B-9001-B8C76AC4CA84}"/>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l="8356" r="32854" b="-3"/>
          <a:stretch/>
        </p:blipFill>
        <p:spPr>
          <a:xfrm>
            <a:off x="7984464" y="555976"/>
            <a:ext cx="2577829" cy="2536528"/>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a:effectLst>
            <a:reflection blurRad="254000" stA="50000" endA="300" endPos="90000" dist="50800" dir="5400000" sy="-100000" algn="bl" rotWithShape="0"/>
            <a:softEdge rad="76200"/>
          </a:effectLst>
        </p:spPr>
      </p:pic>
      <p:sp>
        <p:nvSpPr>
          <p:cNvPr id="12" name="TextBox 11">
            <a:extLst>
              <a:ext uri="{FF2B5EF4-FFF2-40B4-BE49-F238E27FC236}">
                <a16:creationId xmlns:a16="http://schemas.microsoft.com/office/drawing/2014/main" id="{B408372E-1DED-4DE6-91BC-A02301A7F831}"/>
              </a:ext>
            </a:extLst>
          </p:cNvPr>
          <p:cNvSpPr txBox="1"/>
          <p:nvPr/>
        </p:nvSpPr>
        <p:spPr>
          <a:xfrm>
            <a:off x="818449" y="3206509"/>
            <a:ext cx="10555102" cy="2536528"/>
          </a:xfrm>
          <a:prstGeom prst="rect">
            <a:avLst/>
          </a:prstGeom>
          <a:noFill/>
        </p:spPr>
        <p:txBody>
          <a:bodyPr wrap="square" rtlCol="0">
            <a:spAutoFit/>
          </a:bodyPr>
          <a:lstStyle/>
          <a:p>
            <a:pPr algn="ctr">
              <a:lnSpc>
                <a:spcPct val="150000"/>
              </a:lnSpc>
            </a:pPr>
            <a:r>
              <a:rPr lang="en-GB" dirty="0"/>
              <a:t>The sexual aggression distorts the ego development of psychic structures and interferes with the elaboration of aggression in fantasy as opposed to its direct expression in behaviour. The narcissistic grandiose self is established through aggression and fusion with a sadistic object. I am alone in my pain, rage, and fear, I will fuse with my tormentor and protect myself by destroying myself or my self-awareness (self-murdered). Inflicting pain and death onto others means . I don’t have to feel the pain again. Injustice gathering can be the easiest compromise. </a:t>
            </a:r>
          </a:p>
        </p:txBody>
      </p:sp>
    </p:spTree>
    <p:extLst>
      <p:ext uri="{BB962C8B-B14F-4D97-AF65-F5344CB8AC3E}">
        <p14:creationId xmlns:p14="http://schemas.microsoft.com/office/powerpoint/2010/main" val="421507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8" name="Rectangle 15">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39" name="Picture 17">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0" name="Straight Connector 19">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21">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1" name="Picture Placeholder 10" descr="A person wearing a hat&#10;&#10;Description automatically generated">
            <a:extLst>
              <a:ext uri="{FF2B5EF4-FFF2-40B4-BE49-F238E27FC236}">
                <a16:creationId xmlns:a16="http://schemas.microsoft.com/office/drawing/2014/main" id="{BC3C8229-7E23-4B94-9598-B3E5B81BBB58}"/>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3785" r="9989" b="11898"/>
          <a:stretch/>
        </p:blipFill>
        <p:spPr>
          <a:xfrm>
            <a:off x="-203200" y="0"/>
            <a:ext cx="12395199" cy="7151359"/>
          </a:xfrm>
          <a:prstGeom prst="rect">
            <a:avLst/>
          </a:prstGeom>
        </p:spPr>
      </p:pic>
      <p:sp>
        <p:nvSpPr>
          <p:cNvPr id="42" name="Rectangle 23">
            <a:extLst>
              <a:ext uri="{FF2B5EF4-FFF2-40B4-BE49-F238E27FC236}">
                <a16:creationId xmlns:a16="http://schemas.microsoft.com/office/drawing/2014/main" id="{F2AF0D79-4A1A-4F27-B9F0-CF252C4AC9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636753"/>
            <a:ext cx="8299435" cy="5572810"/>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304017" y="804520"/>
            <a:ext cx="6815731" cy="1049235"/>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endParaRPr lang="en-US" sz="3200" u="sng" cap="all" dirty="0">
              <a:solidFill>
                <a:srgbClr val="FFFFFE"/>
              </a:solidFill>
              <a:latin typeface="+mj-lt"/>
              <a:ea typeface="+mj-ea"/>
              <a:cs typeface="+mj-cs"/>
            </a:endParaRPr>
          </a:p>
        </p:txBody>
      </p:sp>
      <p:cxnSp>
        <p:nvCxnSpPr>
          <p:cNvPr id="43" name="Straight Connector 25">
            <a:extLst>
              <a:ext uri="{FF2B5EF4-FFF2-40B4-BE49-F238E27FC236}">
                <a16:creationId xmlns:a16="http://schemas.microsoft.com/office/drawing/2014/main" id="{8E83266B-97F8-4AB9-818F-3A70E8D858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6385" y="1847088"/>
            <a:ext cx="6813363" cy="0"/>
          </a:xfrm>
          <a:prstGeom prst="line">
            <a:avLst/>
          </a:prstGeom>
          <a:ln w="31750">
            <a:solidFill>
              <a:srgbClr val="C94928"/>
            </a:solidFill>
          </a:ln>
        </p:spPr>
        <p:style>
          <a:lnRef idx="3">
            <a:schemeClr val="accent1"/>
          </a:lnRef>
          <a:fillRef idx="0">
            <a:schemeClr val="accent1"/>
          </a:fillRef>
          <a:effectRef idx="2">
            <a:schemeClr val="accent1"/>
          </a:effectRef>
          <a:fontRef idx="minor">
            <a:schemeClr val="tx1"/>
          </a:fontRef>
        </p:style>
      </p:cxnSp>
      <p:sp>
        <p:nvSpPr>
          <p:cNvPr id="4" name="Rectangle 3"/>
          <p:cNvSpPr/>
          <p:nvPr/>
        </p:nvSpPr>
        <p:spPr>
          <a:xfrm>
            <a:off x="200932" y="2032213"/>
            <a:ext cx="6815731" cy="4021267"/>
          </a:xfrm>
          <a:prstGeom prst="rect">
            <a:avLst/>
          </a:prstGeom>
        </p:spPr>
        <p:txBody>
          <a:bodyPr vert="horz" lIns="91440" tIns="45720" rIns="91440" bIns="45720" rtlCol="0" anchor="t">
            <a:normAutofit/>
          </a:bodyPr>
          <a:lstStyle/>
          <a:p>
            <a:pPr algn="ctr" defTabSz="914400">
              <a:lnSpc>
                <a:spcPct val="150000"/>
              </a:lnSpc>
              <a:spcAft>
                <a:spcPts val="600"/>
              </a:spcAft>
              <a:buClr>
                <a:srgbClr val="C94928"/>
              </a:buClr>
              <a:buSzPct val="100000"/>
            </a:pPr>
            <a:r>
              <a:rPr lang="en-US" sz="2000" dirty="0">
                <a:solidFill>
                  <a:srgbClr val="FFFFFE"/>
                </a:solidFill>
              </a:rPr>
              <a:t>The feminist female is docile, led by chivalrous males, who she unconsciously envies and resents for the strength and power he wields, and she must depend on him. At the phallic stage of development, she wished to steal her father from the mother, with the mother becoming the hated obstacle which needs to be destroyed and removed. She harbours rage towards her mother, but because the death mother defeats her, she becomes over critical, overbearing and dictatorial.</a:t>
            </a:r>
          </a:p>
        </p:txBody>
      </p:sp>
      <p:sp>
        <p:nvSpPr>
          <p:cNvPr id="8" name="Rectangle 7"/>
          <p:cNvSpPr/>
          <p:nvPr/>
        </p:nvSpPr>
        <p:spPr>
          <a:xfrm>
            <a:off x="10130970" y="1"/>
            <a:ext cx="2061029" cy="6858000"/>
          </a:xfrm>
          <a:prstGeom prst="rect">
            <a:avLst/>
          </a:prstGeom>
          <a:solidFill>
            <a:srgbClr val="EC7345">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2815115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5" name="Picture 24">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7" name="Straight Connector 26">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1" name="Rectangle 30">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8" descr="A picture containing person, person, holding, wearing&#10;&#10;Description automatically generated">
            <a:extLst>
              <a:ext uri="{FF2B5EF4-FFF2-40B4-BE49-F238E27FC236}">
                <a16:creationId xmlns:a16="http://schemas.microsoft.com/office/drawing/2014/main" id="{E2FDB122-A806-470F-BD34-4CADF869B1ED}"/>
              </a:ext>
            </a:extLst>
          </p:cNvPr>
          <p:cNvPicPr>
            <a:picLocks noGrp="1" noChangeAspect="1"/>
          </p:cNvPicPr>
          <p:nvPr>
            <p:ph type="pic" sz="quarter" idx="10"/>
          </p:nvPr>
        </p:nvPicPr>
        <p:blipFill rotWithShape="1">
          <a:blip r:embed="rId3">
            <a:alphaModFix amt="50000"/>
            <a:grayscl/>
            <a:extLst>
              <a:ext uri="{28A0092B-C50C-407E-A947-70E740481C1C}">
                <a14:useLocalDpi xmlns:a14="http://schemas.microsoft.com/office/drawing/2010/main" val="0"/>
              </a:ext>
            </a:extLst>
          </a:blip>
          <a:srcRect l="3" t="13377" r="-3" b="49107"/>
          <a:stretch/>
        </p:blipFill>
        <p:spPr>
          <a:xfrm>
            <a:off x="203200" y="-11430"/>
            <a:ext cx="12090400" cy="6857990"/>
          </a:xfrm>
          <a:prstGeom prst="rect">
            <a:avLst/>
          </a:prstGeom>
        </p:spPr>
      </p:pic>
      <p:sp>
        <p:nvSpPr>
          <p:cNvPr id="33"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35"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37" name="Rectangle 36">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7" name="TextBox 6"/>
          <p:cNvSpPr txBox="1"/>
          <p:nvPr/>
        </p:nvSpPr>
        <p:spPr>
          <a:xfrm>
            <a:off x="78766" y="11440"/>
            <a:ext cx="3193050" cy="4699000"/>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200" cap="all" spc="300" dirty="0">
                <a:latin typeface="+mj-lt"/>
                <a:ea typeface="+mj-ea"/>
                <a:cs typeface="+mj-cs"/>
              </a:rPr>
              <a:t>Chivalrous male </a:t>
            </a:r>
          </a:p>
        </p:txBody>
      </p:sp>
      <p:cxnSp>
        <p:nvCxnSpPr>
          <p:cNvPr id="39" name="Straight Connector 38">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723002" y="1120213"/>
            <a:ext cx="6085091" cy="4699000"/>
          </a:xfrm>
          <a:prstGeom prst="rect">
            <a:avLst/>
          </a:prstGeom>
        </p:spPr>
        <p:txBody>
          <a:bodyPr vert="horz" lIns="91440" tIns="45720" rIns="91440" bIns="45720" rtlCol="0" anchor="ctr">
            <a:normAutofit/>
          </a:bodyPr>
          <a:lstStyle/>
          <a:p>
            <a:pPr defTabSz="914400">
              <a:lnSpc>
                <a:spcPct val="150000"/>
              </a:lnSpc>
              <a:spcAft>
                <a:spcPts val="600"/>
              </a:spcAft>
              <a:buClr>
                <a:schemeClr val="accent1"/>
              </a:buClr>
              <a:buSzPct val="100000"/>
            </a:pPr>
            <a:r>
              <a:rPr lang="en-GB" dirty="0"/>
              <a:t>The chivalrous male seeks feminised females who adore him. He believes people envy his sexual prowess, but this underlying wish is not sex, but comfort, acknowledgement and pleasure. He turns to prescriptive drugs to mend what he believes is broken and medicate the problem away. Unable to be flexible and let go of beliefs and ideas, where he seeks familiarity and routine. Any sign of the authentic self will be curtailed and repressed.</a:t>
            </a:r>
            <a:endParaRPr lang="en-US" dirty="0"/>
          </a:p>
        </p:txBody>
      </p:sp>
      <p:sp>
        <p:nvSpPr>
          <p:cNvPr id="41"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4" name="Rectangle 3"/>
          <p:cNvSpPr/>
          <p:nvPr/>
        </p:nvSpPr>
        <p:spPr>
          <a:xfrm>
            <a:off x="8286750" y="1009650"/>
            <a:ext cx="3505200" cy="4400550"/>
          </a:xfrm>
          <a:prstGeom prst="rect">
            <a:avLst/>
          </a:prstGeom>
          <a:noFill/>
          <a:ln w="28575">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a:off x="0" y="5600700"/>
            <a:ext cx="1903798" cy="1257300"/>
          </a:xfrm>
          <a:prstGeom prst="rect">
            <a:avLst/>
          </a:prstGeom>
          <a:solidFill>
            <a:srgbClr val="39827E">
              <a:alpha val="26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013012626"/>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1780</Words>
  <Application>Microsoft Office PowerPoint</Application>
  <PresentationFormat>Widescreen</PresentationFormat>
  <Paragraphs>36</Paragraphs>
  <Slides>19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Exodus Demo</vt:lpstr>
      <vt:lpstr>Gill Sans MT</vt:lpstr>
      <vt:lpstr>Lato</vt:lpstr>
      <vt:lpstr>Source Sans Pro Black</vt:lpstr>
      <vt:lpstr>Source Sans Pro Semibold</vt:lpstr>
      <vt:lpstr>Gallery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w3895</dc:creator>
  <cp:lastModifiedBy>w3895</cp:lastModifiedBy>
  <cp:revision>5</cp:revision>
  <dcterms:created xsi:type="dcterms:W3CDTF">2020-11-10T13:10:05Z</dcterms:created>
  <dcterms:modified xsi:type="dcterms:W3CDTF">2020-11-10T13:41:55Z</dcterms:modified>
</cp:coreProperties>
</file>